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omments/modernComment_279_F1F7736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32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33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34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35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36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37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38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39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40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41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42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44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45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4"/>
    <p:sldMasterId id="2147483812" r:id="rId5"/>
    <p:sldMasterId id="2147483814" r:id="rId6"/>
  </p:sldMasterIdLst>
  <p:notesMasterIdLst>
    <p:notesMasterId r:id="rId60"/>
  </p:notesMasterIdLst>
  <p:handoutMasterIdLst>
    <p:handoutMasterId r:id="rId61"/>
  </p:handoutMasterIdLst>
  <p:sldIdLst>
    <p:sldId id="265" r:id="rId7"/>
    <p:sldId id="266" r:id="rId8"/>
    <p:sldId id="274" r:id="rId9"/>
    <p:sldId id="633" r:id="rId10"/>
    <p:sldId id="2530" r:id="rId11"/>
    <p:sldId id="2532" r:id="rId12"/>
    <p:sldId id="2533" r:id="rId13"/>
    <p:sldId id="2534" r:id="rId14"/>
    <p:sldId id="3084" r:id="rId15"/>
    <p:sldId id="2535" r:id="rId16"/>
    <p:sldId id="3108" r:id="rId17"/>
    <p:sldId id="8698" r:id="rId18"/>
    <p:sldId id="3085" r:id="rId19"/>
    <p:sldId id="3086" r:id="rId20"/>
    <p:sldId id="3087" r:id="rId21"/>
    <p:sldId id="3088" r:id="rId22"/>
    <p:sldId id="3089" r:id="rId23"/>
    <p:sldId id="454" r:id="rId24"/>
    <p:sldId id="455" r:id="rId25"/>
    <p:sldId id="452" r:id="rId26"/>
    <p:sldId id="451" r:id="rId27"/>
    <p:sldId id="453" r:id="rId28"/>
    <p:sldId id="456" r:id="rId29"/>
    <p:sldId id="3090" r:id="rId30"/>
    <p:sldId id="3091" r:id="rId31"/>
    <p:sldId id="2540" r:id="rId32"/>
    <p:sldId id="458" r:id="rId33"/>
    <p:sldId id="627" r:id="rId34"/>
    <p:sldId id="2541" r:id="rId35"/>
    <p:sldId id="2542" r:id="rId36"/>
    <p:sldId id="2543" r:id="rId37"/>
    <p:sldId id="2544" r:id="rId38"/>
    <p:sldId id="2545" r:id="rId39"/>
    <p:sldId id="2482" r:id="rId40"/>
    <p:sldId id="2664" r:id="rId41"/>
    <p:sldId id="8701" r:id="rId42"/>
    <p:sldId id="8703" r:id="rId43"/>
    <p:sldId id="8702" r:id="rId44"/>
    <p:sldId id="8712" r:id="rId45"/>
    <p:sldId id="8704" r:id="rId46"/>
    <p:sldId id="8706" r:id="rId47"/>
    <p:sldId id="2665" r:id="rId48"/>
    <p:sldId id="1622" r:id="rId49"/>
    <p:sldId id="2668" r:id="rId50"/>
    <p:sldId id="8707" r:id="rId51"/>
    <p:sldId id="8708" r:id="rId52"/>
    <p:sldId id="8709" r:id="rId53"/>
    <p:sldId id="8710" r:id="rId54"/>
    <p:sldId id="8711" r:id="rId55"/>
    <p:sldId id="3094" r:id="rId56"/>
    <p:sldId id="8699" r:id="rId57"/>
    <p:sldId id="8705" r:id="rId58"/>
    <p:sldId id="2515" r:id="rId5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hape data - Intro" id="{FCF7E416-11F2-46C8-89F0-0B7803126935}">
          <p14:sldIdLst>
            <p14:sldId id="265"/>
            <p14:sldId id="266"/>
            <p14:sldId id="274"/>
            <p14:sldId id="633"/>
            <p14:sldId id="2530"/>
            <p14:sldId id="2532"/>
            <p14:sldId id="2533"/>
            <p14:sldId id="2534"/>
            <p14:sldId id="3084"/>
            <p14:sldId id="2535"/>
            <p14:sldId id="3108"/>
            <p14:sldId id="8698"/>
            <p14:sldId id="3085"/>
            <p14:sldId id="3086"/>
            <p14:sldId id="3087"/>
            <p14:sldId id="3088"/>
            <p14:sldId id="3089"/>
            <p14:sldId id="454"/>
            <p14:sldId id="455"/>
            <p14:sldId id="452"/>
            <p14:sldId id="451"/>
            <p14:sldId id="453"/>
            <p14:sldId id="456"/>
            <p14:sldId id="3090"/>
            <p14:sldId id="3091"/>
            <p14:sldId id="2540"/>
            <p14:sldId id="458"/>
            <p14:sldId id="627"/>
            <p14:sldId id="2541"/>
            <p14:sldId id="2542"/>
            <p14:sldId id="2543"/>
            <p14:sldId id="2544"/>
            <p14:sldId id="2545"/>
            <p14:sldId id="2482"/>
            <p14:sldId id="2664"/>
            <p14:sldId id="8701"/>
            <p14:sldId id="8703"/>
            <p14:sldId id="8702"/>
            <p14:sldId id="8712"/>
            <p14:sldId id="8704"/>
            <p14:sldId id="8706"/>
            <p14:sldId id="2665"/>
            <p14:sldId id="1622"/>
            <p14:sldId id="2668"/>
            <p14:sldId id="8707"/>
            <p14:sldId id="8708"/>
            <p14:sldId id="8709"/>
            <p14:sldId id="8710"/>
            <p14:sldId id="8711"/>
            <p14:sldId id="3094"/>
            <p14:sldId id="8699"/>
            <p14:sldId id="8705"/>
            <p14:sldId id="25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4147"/>
    <a:srgbClr val="FFC000"/>
    <a:srgbClr val="F2C812"/>
    <a:srgbClr val="EAEAEA"/>
    <a:srgbClr val="505050"/>
    <a:srgbClr val="8DC63F"/>
    <a:srgbClr val="7676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12885-F432-4B5A-A63A-B45739181146}" v="63" dt="2020-09-09T08:29:39.5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904" autoAdjust="0"/>
    <p:restoredTop sz="96340" autoAdjust="0"/>
  </p:normalViewPr>
  <p:slideViewPr>
    <p:cSldViewPr snapToGrid="0">
      <p:cViewPr varScale="1">
        <p:scale>
          <a:sx n="106" d="100"/>
          <a:sy n="106" d="100"/>
        </p:scale>
        <p:origin x="1314" y="114"/>
      </p:cViewPr>
      <p:guideLst/>
    </p:cSldViewPr>
  </p:slideViewPr>
  <p:outlineViewPr>
    <p:cViewPr>
      <p:scale>
        <a:sx n="33" d="100"/>
        <a:sy n="33" d="100"/>
      </p:scale>
      <p:origin x="0" y="-212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3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microsoft.com/office/2015/10/relationships/revisionInfo" Target="revisionInfo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omments/modernComment_279_F1F7736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84A98FF-D8CE-4EDA-9741-6BC5B8B514FC}" authorId="{00000000-0000-0000-0000-000000000000}" created="2019-12-19T22:31:42.245">
    <pc:sldMkLst xmlns:pc="http://schemas.microsoft.com/office/powerpoint/2013/main/command">
      <pc:docMk/>
      <pc:sldMk cId="4059525989" sldId="633"/>
    </pc:sldMkLst>
    <p188:replyLst/>
    <p188:txBody>
      <a:bodyPr/>
      <a:lstStyle/>
      <a:p>
        <a:r>
          <a:rPr lang="en-US"/>
          <a:t>The slide master changed to have 2019 instead of 2017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5B756D-E718-4D6A-9F21-294070360D7A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34A9331-A92F-4513-9007-D99C9E7D2EF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Tipi di modello dati</a:t>
          </a:r>
        </a:p>
      </dgm:t>
    </dgm:pt>
    <dgm:pt modelId="{9B6E136E-FF6A-4DE3-B604-B5A737DC4ED0}" type="parTrans" cxnId="{F9ED7BA6-2492-4A89-9D2F-AEA7A2B6488C}">
      <dgm:prSet/>
      <dgm:spPr/>
      <dgm:t>
        <a:bodyPr/>
        <a:lstStyle/>
        <a:p>
          <a:endParaRPr lang="en-US"/>
        </a:p>
      </dgm:t>
    </dgm:pt>
    <dgm:pt modelId="{C71A0F44-1FC1-4CA1-BE50-54C52426A59F}" type="sibTrans" cxnId="{F9ED7BA6-2492-4A89-9D2F-AEA7A2B6488C}">
      <dgm:prSet/>
      <dgm:spPr/>
      <dgm:t>
        <a:bodyPr/>
        <a:lstStyle/>
        <a:p>
          <a:endParaRPr lang="en-US"/>
        </a:p>
      </dgm:t>
    </dgm:pt>
    <dgm:pt modelId="{BB9B4AC5-47B3-457D-BB69-7468E5099709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Star Schema</a:t>
          </a:r>
        </a:p>
      </dgm:t>
    </dgm:pt>
    <dgm:pt modelId="{7F732736-2904-42B9-B318-72FE90596ABA}" type="parTrans" cxnId="{F860B2D4-6860-4B3E-8D30-D863D1FC84E8}">
      <dgm:prSet/>
      <dgm:spPr/>
      <dgm:t>
        <a:bodyPr/>
        <a:lstStyle/>
        <a:p>
          <a:endParaRPr lang="en-US"/>
        </a:p>
      </dgm:t>
    </dgm:pt>
    <dgm:pt modelId="{E7DF482E-1F81-4940-A8D9-36B5BE80545C}" type="sibTrans" cxnId="{F860B2D4-6860-4B3E-8D30-D863D1FC84E8}">
      <dgm:prSet/>
      <dgm:spPr/>
      <dgm:t>
        <a:bodyPr/>
        <a:lstStyle/>
        <a:p>
          <a:endParaRPr lang="en-US"/>
        </a:p>
      </dgm:t>
    </dgm:pt>
    <dgm:pt modelId="{A2EBAE6F-F38F-4948-8518-B927DC8515E5}">
      <dgm:prSet phldrT="[Text]"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Snowflake Schema</a:t>
          </a:r>
        </a:p>
      </dgm:t>
    </dgm:pt>
    <dgm:pt modelId="{6599A0B5-E77F-4A55-88E0-41EC8327559B}" type="parTrans" cxnId="{F0CDA7C1-E34A-4E48-9502-A099319FC0FF}">
      <dgm:prSet/>
      <dgm:spPr/>
      <dgm:t>
        <a:bodyPr/>
        <a:lstStyle/>
        <a:p>
          <a:endParaRPr lang="en-US"/>
        </a:p>
      </dgm:t>
    </dgm:pt>
    <dgm:pt modelId="{C4F6E6E2-35BA-4164-97DB-575D72534CBE}" type="sibTrans" cxnId="{F0CDA7C1-E34A-4E48-9502-A099319FC0FF}">
      <dgm:prSet/>
      <dgm:spPr/>
      <dgm:t>
        <a:bodyPr/>
        <a:lstStyle/>
        <a:p>
          <a:endParaRPr lang="en-US"/>
        </a:p>
      </dgm:t>
    </dgm:pt>
    <dgm:pt modelId="{56ADF28A-7958-4E36-A37F-D60AF6A2C4CE}">
      <dgm:prSet custT="1"/>
      <dgm:spPr>
        <a:solidFill>
          <a:srgbClr val="F2C812"/>
        </a:solidFill>
        <a:ln>
          <a:solidFill>
            <a:srgbClr val="F2C812"/>
          </a:solidFill>
        </a:ln>
      </dgm:spPr>
      <dgm:t>
        <a:bodyPr/>
        <a:lstStyle/>
        <a:p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Flat o </a:t>
          </a:r>
          <a:r>
            <a:rPr lang="en-US" sz="2400" b="1" kern="1200" dirty="0" err="1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Denormalizzato</a:t>
          </a:r>
          <a:endParaRPr lang="en-US" sz="2400" b="1" kern="1200" dirty="0">
            <a:gradFill>
              <a:gsLst>
                <a:gs pos="125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+mj-lt"/>
            <a:ea typeface="+mn-ea"/>
            <a:cs typeface="+mn-cs"/>
          </a:endParaRPr>
        </a:p>
      </dgm:t>
    </dgm:pt>
    <dgm:pt modelId="{DEE5D828-CC78-425A-B8EC-965D1D755029}" type="parTrans" cxnId="{DC32E4A7-C611-4688-B2B1-F8D73D0ACC13}">
      <dgm:prSet/>
      <dgm:spPr/>
      <dgm:t>
        <a:bodyPr/>
        <a:lstStyle/>
        <a:p>
          <a:endParaRPr lang="en-US"/>
        </a:p>
      </dgm:t>
    </dgm:pt>
    <dgm:pt modelId="{FFF46AC0-F6B1-45B1-8C68-B6D348FCB796}" type="sibTrans" cxnId="{DC32E4A7-C611-4688-B2B1-F8D73D0ACC13}">
      <dgm:prSet/>
      <dgm:spPr/>
      <dgm:t>
        <a:bodyPr/>
        <a:lstStyle/>
        <a:p>
          <a:endParaRPr lang="en-US"/>
        </a:p>
      </dgm:t>
    </dgm:pt>
    <dgm:pt modelId="{C8FE54B0-10DF-47CC-AF85-0F2B2463B6E2}" type="pres">
      <dgm:prSet presAssocID="{C05B756D-E718-4D6A-9F21-294070360D7A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B44DA052-8E9A-491D-A14E-8A9A142E17F2}" type="pres">
      <dgm:prSet presAssocID="{A34A9331-A92F-4513-9007-D99C9E7D2EF9}" presName="hierRoot1" presStyleCnt="0">
        <dgm:presLayoutVars>
          <dgm:hierBranch val="init"/>
        </dgm:presLayoutVars>
      </dgm:prSet>
      <dgm:spPr/>
    </dgm:pt>
    <dgm:pt modelId="{1BC3FDBF-72EC-4030-96C0-537579BC960A}" type="pres">
      <dgm:prSet presAssocID="{A34A9331-A92F-4513-9007-D99C9E7D2EF9}" presName="rootComposite1" presStyleCnt="0"/>
      <dgm:spPr/>
    </dgm:pt>
    <dgm:pt modelId="{E1492784-1814-41F7-89FD-761332CE22C6}" type="pres">
      <dgm:prSet presAssocID="{A34A9331-A92F-4513-9007-D99C9E7D2EF9}" presName="rootText1" presStyleLbl="node0" presStyleIdx="0" presStyleCnt="1" custScaleX="123148">
        <dgm:presLayoutVars>
          <dgm:chPref val="3"/>
        </dgm:presLayoutVars>
      </dgm:prSet>
      <dgm:spPr/>
    </dgm:pt>
    <dgm:pt modelId="{76D82E0F-8191-4666-9195-0EBDB6345452}" type="pres">
      <dgm:prSet presAssocID="{A34A9331-A92F-4513-9007-D99C9E7D2EF9}" presName="rootConnector1" presStyleLbl="node1" presStyleIdx="0" presStyleCnt="0"/>
      <dgm:spPr/>
    </dgm:pt>
    <dgm:pt modelId="{349DBBB3-6774-4B2E-904B-0030E5AD90A1}" type="pres">
      <dgm:prSet presAssocID="{A34A9331-A92F-4513-9007-D99C9E7D2EF9}" presName="hierChild2" presStyleCnt="0"/>
      <dgm:spPr/>
    </dgm:pt>
    <dgm:pt modelId="{1B263692-A606-4BF8-BCA6-289FD3468108}" type="pres">
      <dgm:prSet presAssocID="{6599A0B5-E77F-4A55-88E0-41EC8327559B}" presName="Name37" presStyleLbl="parChTrans1D2" presStyleIdx="0" presStyleCnt="3"/>
      <dgm:spPr/>
    </dgm:pt>
    <dgm:pt modelId="{C3D23D96-C1EC-4908-B34B-DA252F8DE832}" type="pres">
      <dgm:prSet presAssocID="{A2EBAE6F-F38F-4948-8518-B927DC8515E5}" presName="hierRoot2" presStyleCnt="0">
        <dgm:presLayoutVars>
          <dgm:hierBranch val="init"/>
        </dgm:presLayoutVars>
      </dgm:prSet>
      <dgm:spPr/>
    </dgm:pt>
    <dgm:pt modelId="{C311DBA3-B4A1-41D6-B92E-8F41F8A4F0E7}" type="pres">
      <dgm:prSet presAssocID="{A2EBAE6F-F38F-4948-8518-B927DC8515E5}" presName="rootComposite" presStyleCnt="0"/>
      <dgm:spPr/>
    </dgm:pt>
    <dgm:pt modelId="{24CA003F-61B9-43FD-9352-6DB2104996F3}" type="pres">
      <dgm:prSet presAssocID="{A2EBAE6F-F38F-4948-8518-B927DC8515E5}" presName="rootText" presStyleLbl="node2" presStyleIdx="0" presStyleCnt="3" custScaleX="132149" custScaleY="135590">
        <dgm:presLayoutVars>
          <dgm:chPref val="3"/>
        </dgm:presLayoutVars>
      </dgm:prSet>
      <dgm:spPr/>
    </dgm:pt>
    <dgm:pt modelId="{DF92BEF9-312D-46F3-9911-C9183EBA584A}" type="pres">
      <dgm:prSet presAssocID="{A2EBAE6F-F38F-4948-8518-B927DC8515E5}" presName="rootConnector" presStyleLbl="node2" presStyleIdx="0" presStyleCnt="3"/>
      <dgm:spPr/>
    </dgm:pt>
    <dgm:pt modelId="{C015FE2A-A977-47B8-91C8-7B3103B83582}" type="pres">
      <dgm:prSet presAssocID="{A2EBAE6F-F38F-4948-8518-B927DC8515E5}" presName="hierChild4" presStyleCnt="0"/>
      <dgm:spPr/>
    </dgm:pt>
    <dgm:pt modelId="{73B72BA7-7665-4031-9B21-2773AD5EE25E}" type="pres">
      <dgm:prSet presAssocID="{A2EBAE6F-F38F-4948-8518-B927DC8515E5}" presName="hierChild5" presStyleCnt="0"/>
      <dgm:spPr/>
    </dgm:pt>
    <dgm:pt modelId="{44FB1151-839B-43B8-8E35-F7CF503D8D21}" type="pres">
      <dgm:prSet presAssocID="{7F732736-2904-42B9-B318-72FE90596ABA}" presName="Name37" presStyleLbl="parChTrans1D2" presStyleIdx="1" presStyleCnt="3"/>
      <dgm:spPr/>
    </dgm:pt>
    <dgm:pt modelId="{AAEC2030-3AAE-4E69-9B07-E9C0A0DE0648}" type="pres">
      <dgm:prSet presAssocID="{BB9B4AC5-47B3-457D-BB69-7468E5099709}" presName="hierRoot2" presStyleCnt="0">
        <dgm:presLayoutVars>
          <dgm:hierBranch val="init"/>
        </dgm:presLayoutVars>
      </dgm:prSet>
      <dgm:spPr/>
    </dgm:pt>
    <dgm:pt modelId="{6BD9C297-2F53-446B-ADBE-18B88307B70F}" type="pres">
      <dgm:prSet presAssocID="{BB9B4AC5-47B3-457D-BB69-7468E5099709}" presName="rootComposite" presStyleCnt="0"/>
      <dgm:spPr/>
    </dgm:pt>
    <dgm:pt modelId="{E228290B-8D71-4A90-9BED-D5723C181B6F}" type="pres">
      <dgm:prSet presAssocID="{BB9B4AC5-47B3-457D-BB69-7468E5099709}" presName="rootText" presStyleLbl="node2" presStyleIdx="1" presStyleCnt="3" custScaleX="134642" custScaleY="130432">
        <dgm:presLayoutVars>
          <dgm:chPref val="3"/>
        </dgm:presLayoutVars>
      </dgm:prSet>
      <dgm:spPr/>
    </dgm:pt>
    <dgm:pt modelId="{EC66B850-8A8B-4566-8F51-524C2727CA58}" type="pres">
      <dgm:prSet presAssocID="{BB9B4AC5-47B3-457D-BB69-7468E5099709}" presName="rootConnector" presStyleLbl="node2" presStyleIdx="1" presStyleCnt="3"/>
      <dgm:spPr/>
    </dgm:pt>
    <dgm:pt modelId="{2DEBDC1A-76BB-4A79-872C-DA0B83ACDADC}" type="pres">
      <dgm:prSet presAssocID="{BB9B4AC5-47B3-457D-BB69-7468E5099709}" presName="hierChild4" presStyleCnt="0"/>
      <dgm:spPr/>
    </dgm:pt>
    <dgm:pt modelId="{C83A6325-0A5F-4F9D-A1D5-ADB6BA96FE28}" type="pres">
      <dgm:prSet presAssocID="{BB9B4AC5-47B3-457D-BB69-7468E5099709}" presName="hierChild5" presStyleCnt="0"/>
      <dgm:spPr/>
    </dgm:pt>
    <dgm:pt modelId="{FEA99F5C-3FB0-4B9A-8FBA-55273F6BE0F1}" type="pres">
      <dgm:prSet presAssocID="{DEE5D828-CC78-425A-B8EC-965D1D755029}" presName="Name37" presStyleLbl="parChTrans1D2" presStyleIdx="2" presStyleCnt="3"/>
      <dgm:spPr/>
    </dgm:pt>
    <dgm:pt modelId="{AFDE42A0-E11D-41D6-ACA8-3DED8A27A8E9}" type="pres">
      <dgm:prSet presAssocID="{56ADF28A-7958-4E36-A37F-D60AF6A2C4CE}" presName="hierRoot2" presStyleCnt="0">
        <dgm:presLayoutVars>
          <dgm:hierBranch val="init"/>
        </dgm:presLayoutVars>
      </dgm:prSet>
      <dgm:spPr/>
    </dgm:pt>
    <dgm:pt modelId="{183EE207-6E2E-46CC-A5FE-7DE6A2DD1180}" type="pres">
      <dgm:prSet presAssocID="{56ADF28A-7958-4E36-A37F-D60AF6A2C4CE}" presName="rootComposite" presStyleCnt="0"/>
      <dgm:spPr/>
    </dgm:pt>
    <dgm:pt modelId="{D1927631-C970-4AE1-8772-862A0562BABF}" type="pres">
      <dgm:prSet presAssocID="{56ADF28A-7958-4E36-A37F-D60AF6A2C4CE}" presName="rootText" presStyleLbl="node2" presStyleIdx="2" presStyleCnt="3" custScaleX="150227" custScaleY="129401">
        <dgm:presLayoutVars>
          <dgm:chPref val="3"/>
        </dgm:presLayoutVars>
      </dgm:prSet>
      <dgm:spPr/>
    </dgm:pt>
    <dgm:pt modelId="{84E6256C-AF9C-4192-A5A6-5799C95766BD}" type="pres">
      <dgm:prSet presAssocID="{56ADF28A-7958-4E36-A37F-D60AF6A2C4CE}" presName="rootConnector" presStyleLbl="node2" presStyleIdx="2" presStyleCnt="3"/>
      <dgm:spPr/>
    </dgm:pt>
    <dgm:pt modelId="{D5FFF05A-B0FF-487E-A5A2-D3A147396F4B}" type="pres">
      <dgm:prSet presAssocID="{56ADF28A-7958-4E36-A37F-D60AF6A2C4CE}" presName="hierChild4" presStyleCnt="0"/>
      <dgm:spPr/>
    </dgm:pt>
    <dgm:pt modelId="{98BB7052-CFDC-41AC-9527-31AD1CA72C00}" type="pres">
      <dgm:prSet presAssocID="{56ADF28A-7958-4E36-A37F-D60AF6A2C4CE}" presName="hierChild5" presStyleCnt="0"/>
      <dgm:spPr/>
    </dgm:pt>
    <dgm:pt modelId="{661E36A2-DCAE-4346-A2F6-99C70235DC67}" type="pres">
      <dgm:prSet presAssocID="{A34A9331-A92F-4513-9007-D99C9E7D2EF9}" presName="hierChild3" presStyleCnt="0"/>
      <dgm:spPr/>
    </dgm:pt>
  </dgm:ptLst>
  <dgm:cxnLst>
    <dgm:cxn modelId="{A6C70070-7F16-45EA-8763-6764A65FA009}" type="presOf" srcId="{A34A9331-A92F-4513-9007-D99C9E7D2EF9}" destId="{E1492784-1814-41F7-89FD-761332CE22C6}" srcOrd="0" destOrd="0" presId="urn:microsoft.com/office/officeart/2005/8/layout/orgChart1"/>
    <dgm:cxn modelId="{44B1FD50-46B8-44EF-8092-F95C56EB5C8F}" type="presOf" srcId="{56ADF28A-7958-4E36-A37F-D60AF6A2C4CE}" destId="{84E6256C-AF9C-4192-A5A6-5799C95766BD}" srcOrd="1" destOrd="0" presId="urn:microsoft.com/office/officeart/2005/8/layout/orgChart1"/>
    <dgm:cxn modelId="{475DB752-362F-4C4D-B672-FC51785230A1}" type="presOf" srcId="{BB9B4AC5-47B3-457D-BB69-7468E5099709}" destId="{EC66B850-8A8B-4566-8F51-524C2727CA58}" srcOrd="1" destOrd="0" presId="urn:microsoft.com/office/officeart/2005/8/layout/orgChart1"/>
    <dgm:cxn modelId="{9C0E6074-58F4-4847-BE93-C07EC2D85A8B}" type="presOf" srcId="{A2EBAE6F-F38F-4948-8518-B927DC8515E5}" destId="{24CA003F-61B9-43FD-9352-6DB2104996F3}" srcOrd="0" destOrd="0" presId="urn:microsoft.com/office/officeart/2005/8/layout/orgChart1"/>
    <dgm:cxn modelId="{E36BB97E-3C8E-4DAD-A93E-C3F976B17028}" type="presOf" srcId="{A2EBAE6F-F38F-4948-8518-B927DC8515E5}" destId="{DF92BEF9-312D-46F3-9911-C9183EBA584A}" srcOrd="1" destOrd="0" presId="urn:microsoft.com/office/officeart/2005/8/layout/orgChart1"/>
    <dgm:cxn modelId="{F9ED7BA6-2492-4A89-9D2F-AEA7A2B6488C}" srcId="{C05B756D-E718-4D6A-9F21-294070360D7A}" destId="{A34A9331-A92F-4513-9007-D99C9E7D2EF9}" srcOrd="0" destOrd="0" parTransId="{9B6E136E-FF6A-4DE3-B604-B5A737DC4ED0}" sibTransId="{C71A0F44-1FC1-4CA1-BE50-54C52426A59F}"/>
    <dgm:cxn modelId="{DC32E4A7-C611-4688-B2B1-F8D73D0ACC13}" srcId="{A34A9331-A92F-4513-9007-D99C9E7D2EF9}" destId="{56ADF28A-7958-4E36-A37F-D60AF6A2C4CE}" srcOrd="2" destOrd="0" parTransId="{DEE5D828-CC78-425A-B8EC-965D1D755029}" sibTransId="{FFF46AC0-F6B1-45B1-8C68-B6D348FCB796}"/>
    <dgm:cxn modelId="{ADD851B1-12B1-46B2-9903-5F4DE2B7934E}" type="presOf" srcId="{A34A9331-A92F-4513-9007-D99C9E7D2EF9}" destId="{76D82E0F-8191-4666-9195-0EBDB6345452}" srcOrd="1" destOrd="0" presId="urn:microsoft.com/office/officeart/2005/8/layout/orgChart1"/>
    <dgm:cxn modelId="{1B10BABE-B655-4F7D-A97D-7AE3EB4EB697}" type="presOf" srcId="{6599A0B5-E77F-4A55-88E0-41EC8327559B}" destId="{1B263692-A606-4BF8-BCA6-289FD3468108}" srcOrd="0" destOrd="0" presId="urn:microsoft.com/office/officeart/2005/8/layout/orgChart1"/>
    <dgm:cxn modelId="{F0CDA7C1-E34A-4E48-9502-A099319FC0FF}" srcId="{A34A9331-A92F-4513-9007-D99C9E7D2EF9}" destId="{A2EBAE6F-F38F-4948-8518-B927DC8515E5}" srcOrd="0" destOrd="0" parTransId="{6599A0B5-E77F-4A55-88E0-41EC8327559B}" sibTransId="{C4F6E6E2-35BA-4164-97DB-575D72534CBE}"/>
    <dgm:cxn modelId="{F860B2D4-6860-4B3E-8D30-D863D1FC84E8}" srcId="{A34A9331-A92F-4513-9007-D99C9E7D2EF9}" destId="{BB9B4AC5-47B3-457D-BB69-7468E5099709}" srcOrd="1" destOrd="0" parTransId="{7F732736-2904-42B9-B318-72FE90596ABA}" sibTransId="{E7DF482E-1F81-4940-A8D9-36B5BE80545C}"/>
    <dgm:cxn modelId="{AC1D04DA-291E-4858-85D0-80004C9061DD}" type="presOf" srcId="{7F732736-2904-42B9-B318-72FE90596ABA}" destId="{44FB1151-839B-43B8-8E35-F7CF503D8D21}" srcOrd="0" destOrd="0" presId="urn:microsoft.com/office/officeart/2005/8/layout/orgChart1"/>
    <dgm:cxn modelId="{70ADB5DA-5A27-415F-8757-FDD7CB762E03}" type="presOf" srcId="{DEE5D828-CC78-425A-B8EC-965D1D755029}" destId="{FEA99F5C-3FB0-4B9A-8FBA-55273F6BE0F1}" srcOrd="0" destOrd="0" presId="urn:microsoft.com/office/officeart/2005/8/layout/orgChart1"/>
    <dgm:cxn modelId="{E517C6DD-F1D7-47E4-B090-CEB86499AAB5}" type="presOf" srcId="{56ADF28A-7958-4E36-A37F-D60AF6A2C4CE}" destId="{D1927631-C970-4AE1-8772-862A0562BABF}" srcOrd="0" destOrd="0" presId="urn:microsoft.com/office/officeart/2005/8/layout/orgChart1"/>
    <dgm:cxn modelId="{367B5DE3-AB19-4E86-874C-A7D467596233}" type="presOf" srcId="{BB9B4AC5-47B3-457D-BB69-7468E5099709}" destId="{E228290B-8D71-4A90-9BED-D5723C181B6F}" srcOrd="0" destOrd="0" presId="urn:microsoft.com/office/officeart/2005/8/layout/orgChart1"/>
    <dgm:cxn modelId="{C244A4FC-E4AE-4AEE-8C85-34E1361DAAB7}" type="presOf" srcId="{C05B756D-E718-4D6A-9F21-294070360D7A}" destId="{C8FE54B0-10DF-47CC-AF85-0F2B2463B6E2}" srcOrd="0" destOrd="0" presId="urn:microsoft.com/office/officeart/2005/8/layout/orgChart1"/>
    <dgm:cxn modelId="{05FAF4B1-2713-4512-96EE-511908449F86}" type="presParOf" srcId="{C8FE54B0-10DF-47CC-AF85-0F2B2463B6E2}" destId="{B44DA052-8E9A-491D-A14E-8A9A142E17F2}" srcOrd="0" destOrd="0" presId="urn:microsoft.com/office/officeart/2005/8/layout/orgChart1"/>
    <dgm:cxn modelId="{D1C0BB51-5A86-41EB-9149-0E4749B88BBB}" type="presParOf" srcId="{B44DA052-8E9A-491D-A14E-8A9A142E17F2}" destId="{1BC3FDBF-72EC-4030-96C0-537579BC960A}" srcOrd="0" destOrd="0" presId="urn:microsoft.com/office/officeart/2005/8/layout/orgChart1"/>
    <dgm:cxn modelId="{5466F9D8-8B38-454E-BD20-DAB02F86D7F5}" type="presParOf" srcId="{1BC3FDBF-72EC-4030-96C0-537579BC960A}" destId="{E1492784-1814-41F7-89FD-761332CE22C6}" srcOrd="0" destOrd="0" presId="urn:microsoft.com/office/officeart/2005/8/layout/orgChart1"/>
    <dgm:cxn modelId="{EA6B94D1-6F80-4477-9601-96ECAFE0EA20}" type="presParOf" srcId="{1BC3FDBF-72EC-4030-96C0-537579BC960A}" destId="{76D82E0F-8191-4666-9195-0EBDB6345452}" srcOrd="1" destOrd="0" presId="urn:microsoft.com/office/officeart/2005/8/layout/orgChart1"/>
    <dgm:cxn modelId="{F2A92262-46E3-4428-ABA2-A1E5B3A9054D}" type="presParOf" srcId="{B44DA052-8E9A-491D-A14E-8A9A142E17F2}" destId="{349DBBB3-6774-4B2E-904B-0030E5AD90A1}" srcOrd="1" destOrd="0" presId="urn:microsoft.com/office/officeart/2005/8/layout/orgChart1"/>
    <dgm:cxn modelId="{7C441543-D068-43A7-A440-46E56A7AA779}" type="presParOf" srcId="{349DBBB3-6774-4B2E-904B-0030E5AD90A1}" destId="{1B263692-A606-4BF8-BCA6-289FD3468108}" srcOrd="0" destOrd="0" presId="urn:microsoft.com/office/officeart/2005/8/layout/orgChart1"/>
    <dgm:cxn modelId="{FF8D84EB-80DE-4A1C-9F0D-38120328731F}" type="presParOf" srcId="{349DBBB3-6774-4B2E-904B-0030E5AD90A1}" destId="{C3D23D96-C1EC-4908-B34B-DA252F8DE832}" srcOrd="1" destOrd="0" presId="urn:microsoft.com/office/officeart/2005/8/layout/orgChart1"/>
    <dgm:cxn modelId="{1A9BB532-DDD2-435C-A8AC-A75720858FCB}" type="presParOf" srcId="{C3D23D96-C1EC-4908-B34B-DA252F8DE832}" destId="{C311DBA3-B4A1-41D6-B92E-8F41F8A4F0E7}" srcOrd="0" destOrd="0" presId="urn:microsoft.com/office/officeart/2005/8/layout/orgChart1"/>
    <dgm:cxn modelId="{FD62F9B1-5269-4C04-95E2-81B8890D8AA2}" type="presParOf" srcId="{C311DBA3-B4A1-41D6-B92E-8F41F8A4F0E7}" destId="{24CA003F-61B9-43FD-9352-6DB2104996F3}" srcOrd="0" destOrd="0" presId="urn:microsoft.com/office/officeart/2005/8/layout/orgChart1"/>
    <dgm:cxn modelId="{95E8DBD7-8242-4D1D-A81B-1426C17EBDC1}" type="presParOf" srcId="{C311DBA3-B4A1-41D6-B92E-8F41F8A4F0E7}" destId="{DF92BEF9-312D-46F3-9911-C9183EBA584A}" srcOrd="1" destOrd="0" presId="urn:microsoft.com/office/officeart/2005/8/layout/orgChart1"/>
    <dgm:cxn modelId="{1B48053B-68E8-4C97-9152-83BEF269B071}" type="presParOf" srcId="{C3D23D96-C1EC-4908-B34B-DA252F8DE832}" destId="{C015FE2A-A977-47B8-91C8-7B3103B83582}" srcOrd="1" destOrd="0" presId="urn:microsoft.com/office/officeart/2005/8/layout/orgChart1"/>
    <dgm:cxn modelId="{1036EE54-CF2F-42A9-A069-42F4729DA6AA}" type="presParOf" srcId="{C3D23D96-C1EC-4908-B34B-DA252F8DE832}" destId="{73B72BA7-7665-4031-9B21-2773AD5EE25E}" srcOrd="2" destOrd="0" presId="urn:microsoft.com/office/officeart/2005/8/layout/orgChart1"/>
    <dgm:cxn modelId="{81162C73-8F72-42FB-88E3-68A5EB3631CF}" type="presParOf" srcId="{349DBBB3-6774-4B2E-904B-0030E5AD90A1}" destId="{44FB1151-839B-43B8-8E35-F7CF503D8D21}" srcOrd="2" destOrd="0" presId="urn:microsoft.com/office/officeart/2005/8/layout/orgChart1"/>
    <dgm:cxn modelId="{80BB5894-B33C-4ACB-A6BD-6D2AC21A86AD}" type="presParOf" srcId="{349DBBB3-6774-4B2E-904B-0030E5AD90A1}" destId="{AAEC2030-3AAE-4E69-9B07-E9C0A0DE0648}" srcOrd="3" destOrd="0" presId="urn:microsoft.com/office/officeart/2005/8/layout/orgChart1"/>
    <dgm:cxn modelId="{DEABDBFC-E913-429A-B918-D51F4C93535C}" type="presParOf" srcId="{AAEC2030-3AAE-4E69-9B07-E9C0A0DE0648}" destId="{6BD9C297-2F53-446B-ADBE-18B88307B70F}" srcOrd="0" destOrd="0" presId="urn:microsoft.com/office/officeart/2005/8/layout/orgChart1"/>
    <dgm:cxn modelId="{81BAEE66-1934-4571-8689-66F2EE5B8463}" type="presParOf" srcId="{6BD9C297-2F53-446B-ADBE-18B88307B70F}" destId="{E228290B-8D71-4A90-9BED-D5723C181B6F}" srcOrd="0" destOrd="0" presId="urn:microsoft.com/office/officeart/2005/8/layout/orgChart1"/>
    <dgm:cxn modelId="{3C67AB57-9E18-4746-A130-A8A96825A350}" type="presParOf" srcId="{6BD9C297-2F53-446B-ADBE-18B88307B70F}" destId="{EC66B850-8A8B-4566-8F51-524C2727CA58}" srcOrd="1" destOrd="0" presId="urn:microsoft.com/office/officeart/2005/8/layout/orgChart1"/>
    <dgm:cxn modelId="{9D21B157-D501-4286-ABA9-E9BCDB3E2866}" type="presParOf" srcId="{AAEC2030-3AAE-4E69-9B07-E9C0A0DE0648}" destId="{2DEBDC1A-76BB-4A79-872C-DA0B83ACDADC}" srcOrd="1" destOrd="0" presId="urn:microsoft.com/office/officeart/2005/8/layout/orgChart1"/>
    <dgm:cxn modelId="{3F36CE16-BC87-4698-BD1B-F55E9C74BE72}" type="presParOf" srcId="{AAEC2030-3AAE-4E69-9B07-E9C0A0DE0648}" destId="{C83A6325-0A5F-4F9D-A1D5-ADB6BA96FE28}" srcOrd="2" destOrd="0" presId="urn:microsoft.com/office/officeart/2005/8/layout/orgChart1"/>
    <dgm:cxn modelId="{5EC5E275-987A-4730-9C6F-FC7E3E7825B3}" type="presParOf" srcId="{349DBBB3-6774-4B2E-904B-0030E5AD90A1}" destId="{FEA99F5C-3FB0-4B9A-8FBA-55273F6BE0F1}" srcOrd="4" destOrd="0" presId="urn:microsoft.com/office/officeart/2005/8/layout/orgChart1"/>
    <dgm:cxn modelId="{2411642D-586B-43ED-AB01-AE5B5C714B6B}" type="presParOf" srcId="{349DBBB3-6774-4B2E-904B-0030E5AD90A1}" destId="{AFDE42A0-E11D-41D6-ACA8-3DED8A27A8E9}" srcOrd="5" destOrd="0" presId="urn:microsoft.com/office/officeart/2005/8/layout/orgChart1"/>
    <dgm:cxn modelId="{7B9637D5-41E9-4607-8FAF-3A3DE23A030B}" type="presParOf" srcId="{AFDE42A0-E11D-41D6-ACA8-3DED8A27A8E9}" destId="{183EE207-6E2E-46CC-A5FE-7DE6A2DD1180}" srcOrd="0" destOrd="0" presId="urn:microsoft.com/office/officeart/2005/8/layout/orgChart1"/>
    <dgm:cxn modelId="{64E28FCF-6A35-433E-9DD9-D6948636FEFA}" type="presParOf" srcId="{183EE207-6E2E-46CC-A5FE-7DE6A2DD1180}" destId="{D1927631-C970-4AE1-8772-862A0562BABF}" srcOrd="0" destOrd="0" presId="urn:microsoft.com/office/officeart/2005/8/layout/orgChart1"/>
    <dgm:cxn modelId="{CEF5E42A-71A5-4609-80CE-C750DD3FBA2F}" type="presParOf" srcId="{183EE207-6E2E-46CC-A5FE-7DE6A2DD1180}" destId="{84E6256C-AF9C-4192-A5A6-5799C95766BD}" srcOrd="1" destOrd="0" presId="urn:microsoft.com/office/officeart/2005/8/layout/orgChart1"/>
    <dgm:cxn modelId="{6C231052-A94D-4889-88A7-CEBA82508768}" type="presParOf" srcId="{AFDE42A0-E11D-41D6-ACA8-3DED8A27A8E9}" destId="{D5FFF05A-B0FF-487E-A5A2-D3A147396F4B}" srcOrd="1" destOrd="0" presId="urn:microsoft.com/office/officeart/2005/8/layout/orgChart1"/>
    <dgm:cxn modelId="{B2CEA238-72CA-4317-B577-C7DD45F7F93A}" type="presParOf" srcId="{AFDE42A0-E11D-41D6-ACA8-3DED8A27A8E9}" destId="{98BB7052-CFDC-41AC-9527-31AD1CA72C00}" srcOrd="2" destOrd="0" presId="urn:microsoft.com/office/officeart/2005/8/layout/orgChart1"/>
    <dgm:cxn modelId="{78A6609A-B653-4723-9AAC-ECE308F9416E}" type="presParOf" srcId="{B44DA052-8E9A-491D-A14E-8A9A142E17F2}" destId="{661E36A2-DCAE-4346-A2F6-99C70235DC6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A99F5C-3FB0-4B9A-8FBA-55273F6BE0F1}">
      <dsp:nvSpPr>
        <dsp:cNvPr id="0" name=""/>
        <dsp:cNvSpPr/>
      </dsp:nvSpPr>
      <dsp:spPr>
        <a:xfrm>
          <a:off x="1086096" y="1115239"/>
          <a:ext cx="2224158" cy="302517"/>
        </a:xfrm>
        <a:custGeom>
          <a:avLst/>
          <a:gdLst/>
          <a:ahLst/>
          <a:cxnLst/>
          <a:rect l="0" t="0" r="0" b="0"/>
          <a:pathLst>
            <a:path>
              <a:moveTo>
                <a:pt x="2224158" y="0"/>
              </a:moveTo>
              <a:lnTo>
                <a:pt x="2224158" y="151258"/>
              </a:lnTo>
              <a:lnTo>
                <a:pt x="0" y="151258"/>
              </a:lnTo>
              <a:lnTo>
                <a:pt x="0" y="302517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FB1151-839B-43B8-8E35-F7CF503D8D21}">
      <dsp:nvSpPr>
        <dsp:cNvPr id="0" name=""/>
        <dsp:cNvSpPr/>
      </dsp:nvSpPr>
      <dsp:spPr>
        <a:xfrm>
          <a:off x="3310254" y="1115239"/>
          <a:ext cx="130212" cy="302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58"/>
              </a:lnTo>
              <a:lnTo>
                <a:pt x="130212" y="151258"/>
              </a:lnTo>
              <a:lnTo>
                <a:pt x="130212" y="302517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263692-A606-4BF8-BCA6-289FD3468108}">
      <dsp:nvSpPr>
        <dsp:cNvPr id="0" name=""/>
        <dsp:cNvSpPr/>
      </dsp:nvSpPr>
      <dsp:spPr>
        <a:xfrm>
          <a:off x="3310254" y="1115239"/>
          <a:ext cx="2354370" cy="3025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1258"/>
              </a:lnTo>
              <a:lnTo>
                <a:pt x="2354370" y="151258"/>
              </a:lnTo>
              <a:lnTo>
                <a:pt x="2354370" y="302517"/>
              </a:lnTo>
            </a:path>
          </a:pathLst>
        </a:custGeom>
        <a:noFill/>
        <a:ln w="1079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492784-1814-41F7-89FD-761332CE22C6}">
      <dsp:nvSpPr>
        <dsp:cNvPr id="0" name=""/>
        <dsp:cNvSpPr/>
      </dsp:nvSpPr>
      <dsp:spPr>
        <a:xfrm>
          <a:off x="2423245" y="394959"/>
          <a:ext cx="1774019" cy="720279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Tipi di modello dati</a:t>
          </a:r>
        </a:p>
      </dsp:txBody>
      <dsp:txXfrm>
        <a:off x="2423245" y="394959"/>
        <a:ext cx="1774019" cy="720279"/>
      </dsp:txXfrm>
    </dsp:sp>
    <dsp:sp modelId="{24CA003F-61B9-43FD-9352-6DB2104996F3}">
      <dsp:nvSpPr>
        <dsp:cNvPr id="0" name=""/>
        <dsp:cNvSpPr/>
      </dsp:nvSpPr>
      <dsp:spPr>
        <a:xfrm>
          <a:off x="4712783" y="1417756"/>
          <a:ext cx="1903684" cy="976626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Snowflake Schema</a:t>
          </a:r>
        </a:p>
      </dsp:txBody>
      <dsp:txXfrm>
        <a:off x="4712783" y="1417756"/>
        <a:ext cx="1903684" cy="976626"/>
      </dsp:txXfrm>
    </dsp:sp>
    <dsp:sp modelId="{E228290B-8D71-4A90-9BED-D5723C181B6F}">
      <dsp:nvSpPr>
        <dsp:cNvPr id="0" name=""/>
        <dsp:cNvSpPr/>
      </dsp:nvSpPr>
      <dsp:spPr>
        <a:xfrm>
          <a:off x="2470668" y="1417756"/>
          <a:ext cx="1939597" cy="939474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Star Schema</a:t>
          </a:r>
        </a:p>
      </dsp:txBody>
      <dsp:txXfrm>
        <a:off x="2470668" y="1417756"/>
        <a:ext cx="1939597" cy="939474"/>
      </dsp:txXfrm>
    </dsp:sp>
    <dsp:sp modelId="{D1927631-C970-4AE1-8772-862A0562BABF}">
      <dsp:nvSpPr>
        <dsp:cNvPr id="0" name=""/>
        <dsp:cNvSpPr/>
      </dsp:nvSpPr>
      <dsp:spPr>
        <a:xfrm>
          <a:off x="4042" y="1417756"/>
          <a:ext cx="2164108" cy="932048"/>
        </a:xfrm>
        <a:prstGeom prst="rect">
          <a:avLst/>
        </a:prstGeom>
        <a:solidFill>
          <a:srgbClr val="F2C812"/>
        </a:solidFill>
        <a:ln w="10795" cap="flat" cmpd="sng" algn="ctr">
          <a:solidFill>
            <a:srgbClr val="F2C81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Flat o </a:t>
          </a:r>
          <a:r>
            <a:rPr lang="en-US" sz="2400" b="1" kern="1200" dirty="0" err="1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ea typeface="+mn-ea"/>
              <a:cs typeface="+mn-cs"/>
            </a:rPr>
            <a:t>Denormalizzato</a:t>
          </a:r>
          <a:endParaRPr lang="en-US" sz="2400" b="1" kern="1200" dirty="0">
            <a:gradFill>
              <a:gsLst>
                <a:gs pos="1250">
                  <a:schemeClr val="tx1"/>
                </a:gs>
                <a:gs pos="100000">
                  <a:schemeClr val="tx1"/>
                </a:gs>
              </a:gsLst>
              <a:lin ang="5400000" scaled="0"/>
            </a:gradFill>
            <a:latin typeface="+mj-lt"/>
            <a:ea typeface="+mn-ea"/>
            <a:cs typeface="+mn-cs"/>
          </a:endParaRPr>
        </a:p>
      </dsp:txBody>
      <dsp:txXfrm>
        <a:off x="4042" y="1417756"/>
        <a:ext cx="2164108" cy="9320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2963" y="0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/>
          <a:lstStyle>
            <a:lvl1pPr algn="r">
              <a:defRPr sz="1200"/>
            </a:lvl1pPr>
          </a:lstStyle>
          <a:p>
            <a:fld id="{BF84AC64-7269-4508-967D-1601EF61931B}" type="datetimeFigureOut">
              <a:rPr lang="en-US" smtClean="0"/>
              <a:t>2/27/2023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2963" y="8878158"/>
            <a:ext cx="3170583" cy="482028"/>
          </a:xfrm>
          <a:prstGeom prst="rect">
            <a:avLst/>
          </a:prstGeom>
        </p:spPr>
        <p:txBody>
          <a:bodyPr vert="horz" lIns="94837" tIns="47418" rIns="94837" bIns="47418" rtlCol="0" anchor="b"/>
          <a:lstStyle>
            <a:lvl1pPr algn="r">
              <a:defRPr sz="1200"/>
            </a:lvl1pPr>
          </a:lstStyle>
          <a:p>
            <a:fld id="{C603B260-5D82-4425-914C-83D94BF7FFF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589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481727"/>
          </a:xfrm>
          <a:prstGeom prst="rect">
            <a:avLst/>
          </a:prstGeom>
        </p:spPr>
        <p:txBody>
          <a:bodyPr vert="horz" lIns="96638" tIns="48320" rIns="96638" bIns="483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38" tIns="48320" rIns="96638" bIns="483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1" y="4620580"/>
            <a:ext cx="5852160" cy="3780473"/>
          </a:xfrm>
          <a:prstGeom prst="rect">
            <a:avLst/>
          </a:prstGeom>
        </p:spPr>
        <p:txBody>
          <a:bodyPr vert="horz" lIns="96638" tIns="48320" rIns="96638" bIns="483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l">
              <a:defRPr sz="1200"/>
            </a:lvl1pPr>
          </a:lstStyle>
          <a:p>
            <a:r>
              <a:rPr lang="en-US" dirty="0"/>
              <a:t>Version:March_2017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38" tIns="48320" rIns="96638" bIns="48320" rtlCol="0" anchor="b"/>
          <a:lstStyle>
            <a:lvl1pPr algn="r">
              <a:defRPr sz="1200"/>
            </a:lvl1pPr>
          </a:lstStyle>
          <a:p>
            <a:fld id="{24F2286A-233C-471D-BDF9-24A775565FE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88706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329DEA-6433-4493-B9C4-3E0AC755FE5D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7BF23-33E9-41DF-A4FA-33E86D34C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4196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05238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3094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155701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038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02777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7550" y="485775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F9D885-367E-4872-B664-85AF92CE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3381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n w="0"/>
              </a:rPr>
              <a:t>A seconda degli studenti, potresti voler menzionare che Power Query può facilmente creare questo tipo di schema, che in realtà può essere utile quando si riportano i dati utilizzando Tableau.</a:t>
            </a:r>
          </a:p>
          <a:p>
            <a:endParaRPr lang="it-IT" sz="1200" dirty="0">
              <a:ln w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n w="0"/>
              </a:rPr>
              <a:t>A volte lo chiamo schema "Lavello della cucina«</a:t>
            </a:r>
            <a:r>
              <a:rPr lang="en-US" sz="1200" dirty="0">
                <a:ln w="0"/>
              </a:rPr>
              <a:t>“Kitchen sink” schema.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972CF-8DD1-4C14-B285-8C3CDF63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14441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1" dirty="0"/>
              <a:t>Forse usare un esempio finanziario</a:t>
            </a:r>
            <a:r>
              <a:rPr lang="it-IT" dirty="0"/>
              <a:t>: il Fatto sarebbe il libro mastro, le dimensioni conterrebbero gli elenchi / le descrizioni dei conti.</a:t>
            </a:r>
            <a:endParaRPr lang="en-US" sz="1200" dirty="0">
              <a:ln w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0799D-F030-44C8-A084-FACAF395E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1422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BY saranno gli attributi dimensionali che utilizzeremo per descrivere i fatti.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FD2F2-21B8-438A-94F1-BE679D5A1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621102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Una relazione </a:t>
            </a:r>
            <a:r>
              <a:rPr lang="it-IT" sz="1200" b="1" dirty="0"/>
              <a:t>è analoga a come una funzione VLOOKUP di Excel riunisce due tabelle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Può osservare da che parte sono i molti (*) e quale (1) - CARDINALITÀ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Quando si disegna la relazione, Desktop esegue diverse operazioni euristiche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Verifica che un lato della relazione sia “Uno” e l'altro sia il “Molti”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Direzione di una relazione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Unidirezionali sono creati di default e consentono ai filtri di passare dalla tabella degli attributi (attenuata) al Fatto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/>
              <a:t>La relazione bidirezionale ti consente di passare i filtri in entrambe le direzioni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dirty="0"/>
              <a:t>Questo è diverso da molti a molti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1200" b="1" dirty="0"/>
              <a:t>Vi è una significativa riduzione delle prestazioni per il filtro bidirezionale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4D734-A3C7-46BE-98FA-964696746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28600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2106063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n w="0"/>
              </a:rPr>
              <a:t>Estraendo gli attributi ripetuti nelle tabelle delle dimensioni, si riduce la quantità di memoria richiesta dal modello di dati.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B0355-5E45-4F14-9BC7-FA45A2B30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4339490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29851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7134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403880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ln w="0"/>
              </a:rPr>
              <a:t>Il "fiocco di neve" fuori dalle tabelle può essere molto utile quando le dimensioni hanno diversi attributi ripetuti che possono essere estratti nella propria tabella.</a:t>
            </a:r>
          </a:p>
          <a:p>
            <a:endParaRPr lang="it-IT" sz="1200" dirty="0">
              <a:ln w="0"/>
            </a:endParaRPr>
          </a:p>
          <a:p>
            <a:r>
              <a:rPr lang="it-IT" sz="1200" dirty="0">
                <a:ln w="0"/>
              </a:rPr>
              <a:t>Quindi </a:t>
            </a:r>
            <a:r>
              <a:rPr lang="it-IT" sz="1200" b="1" dirty="0">
                <a:ln w="0"/>
              </a:rPr>
              <a:t>CustomerDIM</a:t>
            </a:r>
            <a:r>
              <a:rPr lang="it-IT" sz="1200" dirty="0">
                <a:ln w="0"/>
              </a:rPr>
              <a:t> sarebbe come lo schema </a:t>
            </a:r>
            <a:r>
              <a:rPr lang="it-IT" sz="1200" b="1" dirty="0">
                <a:ln w="0"/>
              </a:rPr>
              <a:t>del lavello della cucina </a:t>
            </a:r>
            <a:r>
              <a:rPr lang="it-IT" sz="1200" dirty="0">
                <a:ln w="0"/>
              </a:rPr>
              <a:t>se non si ramificasse </a:t>
            </a:r>
            <a:r>
              <a:rPr lang="it-IT" sz="1200" b="1" dirty="0">
                <a:ln w="0"/>
              </a:rPr>
              <a:t>Zip</a:t>
            </a:r>
            <a:r>
              <a:rPr lang="it-IT" sz="1200" dirty="0">
                <a:ln w="0"/>
              </a:rPr>
              <a:t> in un </a:t>
            </a:r>
            <a:r>
              <a:rPr lang="it-IT" sz="1200" b="1" dirty="0">
                <a:ln w="0"/>
              </a:rPr>
              <a:t>GeoDim</a:t>
            </a:r>
            <a:r>
              <a:rPr lang="it-IT" sz="1200" dirty="0">
                <a:ln w="0"/>
              </a:rPr>
              <a:t> e si </a:t>
            </a:r>
            <a:r>
              <a:rPr lang="it-IT" sz="1200" b="1" dirty="0">
                <a:ln w="0"/>
              </a:rPr>
              <a:t>dovessero ripetere più volte la città, lo stato, la regione, ecc.</a:t>
            </a:r>
            <a:r>
              <a:rPr lang="it-IT" sz="1200" dirty="0">
                <a:ln w="0"/>
              </a:rPr>
              <a:t> Rendendolo meno efficiente.</a:t>
            </a:r>
            <a:endParaRPr lang="en-US" sz="1200" dirty="0">
              <a:ln w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B9E56-93C7-495F-ACE6-1222E5995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37168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158606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6160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6186268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441085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6517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40514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87BB7-D230-4D73-8AB4-D36E29332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750231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RESILIENZA</a:t>
            </a: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Capacità di un materiale di assorbire un urto senza rompersi.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un buon modello di dati, il modello può presumere che i tipi di colonna siano omogenei (in quanto fortemente tipizzati). Questo è diverso da Excel, in cui una determinata cella in un foglio di calcolo può contenere diversi tipi di dati.</a:t>
            </a:r>
          </a:p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14141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24275" y="79375"/>
            <a:ext cx="3571875" cy="2009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8161" y="2273200"/>
            <a:ext cx="6099780" cy="716923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Obbiettivi della </a:t>
            </a:r>
            <a:r>
              <a:rPr lang="en-GB" sz="1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Lezione</a:t>
            </a:r>
            <a:r>
              <a:rPr lang="en-GB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000" b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82E04-2EF8-4C8B-9C3B-7759B176F49B}" type="slidenum">
              <a:rPr lang="en-GB" smtClean="0"/>
              <a:t>35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11748" cy="2412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10989B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8507"/>
            <a:ext cx="3011748" cy="3774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336699"/>
                </a:solidFill>
                <a:latin typeface="Arial" panose="020B0604020202020204" pitchFamily="34" charset="0"/>
              </a:rPr>
              <a:t>5: Modeling Data</a:t>
            </a:r>
          </a:p>
        </p:txBody>
      </p:sp>
    </p:spTree>
    <p:extLst>
      <p:ext uri="{BB962C8B-B14F-4D97-AF65-F5344CB8AC3E}">
        <p14:creationId xmlns:p14="http://schemas.microsoft.com/office/powerpoint/2010/main" val="2355819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2789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897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018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9140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91538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50208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24275" y="79375"/>
            <a:ext cx="3571875" cy="2009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8161" y="2273200"/>
            <a:ext cx="6099780" cy="716923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Obbiettivi della </a:t>
            </a:r>
            <a:r>
              <a:rPr lang="en-GB" sz="1000" b="1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Lezione</a:t>
            </a:r>
            <a:r>
              <a:rPr lang="en-GB" sz="10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1</a:t>
            </a:r>
          </a:p>
          <a:p>
            <a:pPr marL="17145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GB" sz="1000" b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82E04-2EF8-4C8B-9C3B-7759B176F49B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11748" cy="2412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10989B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8507"/>
            <a:ext cx="3011748" cy="3774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336699"/>
                </a:solidFill>
                <a:latin typeface="Arial" panose="020B0604020202020204" pitchFamily="34" charset="0"/>
              </a:rPr>
              <a:t>5: Modeling Data</a:t>
            </a:r>
          </a:p>
        </p:txBody>
      </p:sp>
    </p:spTree>
    <p:extLst>
      <p:ext uri="{BB962C8B-B14F-4D97-AF65-F5344CB8AC3E}">
        <p14:creationId xmlns:p14="http://schemas.microsoft.com/office/powerpoint/2010/main" val="131688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08199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24275" y="79375"/>
            <a:ext cx="3571875" cy="2009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8161" y="2273199"/>
            <a:ext cx="6099780" cy="716923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00" b="1" kern="0" dirty="0">
                <a:solidFill>
                  <a:srgbClr val="000000"/>
                </a:solidFill>
              </a:rPr>
              <a:t>Many to One (*:1)</a:t>
            </a:r>
            <a:r>
              <a:rPr lang="en-US" sz="1000" kern="0" dirty="0">
                <a:solidFill>
                  <a:srgbClr val="000000"/>
                </a:solidFill>
              </a:rPr>
              <a:t>:  il tipo più comune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82E04-2EF8-4C8B-9C3B-7759B176F49B}" type="slidenum">
              <a:rPr lang="en-GB" smtClean="0"/>
              <a:t>43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11748" cy="2412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10989B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8507"/>
            <a:ext cx="3011748" cy="3774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336699"/>
                </a:solidFill>
                <a:latin typeface="Arial" panose="020B0604020202020204" pitchFamily="34" charset="0"/>
              </a:rPr>
              <a:t>5: Modeling Data</a:t>
            </a:r>
          </a:p>
        </p:txBody>
      </p:sp>
    </p:spTree>
    <p:extLst>
      <p:ext uri="{BB962C8B-B14F-4D97-AF65-F5344CB8AC3E}">
        <p14:creationId xmlns:p14="http://schemas.microsoft.com/office/powerpoint/2010/main" val="4810918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724275" y="79375"/>
            <a:ext cx="3571875" cy="20097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08161" y="2273199"/>
            <a:ext cx="6099780" cy="7169239"/>
          </a:xfrm>
        </p:spPr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000" b="1" kern="0" dirty="0">
                <a:solidFill>
                  <a:srgbClr val="000000"/>
                </a:solidFill>
              </a:rPr>
              <a:t>Many to One (*:1)</a:t>
            </a:r>
            <a:r>
              <a:rPr lang="en-US" sz="1000" kern="0" dirty="0">
                <a:solidFill>
                  <a:srgbClr val="000000"/>
                </a:solidFill>
              </a:rPr>
              <a:t>:  il tipo più comune</a:t>
            </a:r>
            <a:endParaRPr lang="en-GB" sz="100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782E04-2EF8-4C8B-9C3B-7759B176F49B}" type="slidenum">
              <a:rPr lang="en-GB" smtClean="0"/>
              <a:t>44</a:t>
            </a:fld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11748" cy="241272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000000"/>
                </a:solidFill>
                <a:latin typeface="Arial" panose="020B0604020202020204" pitchFamily="34" charset="0"/>
              </a:rPr>
              <a:t>10989B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58507"/>
            <a:ext cx="3011748" cy="37742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b="1" dirty="0">
                <a:solidFill>
                  <a:srgbClr val="336699"/>
                </a:solidFill>
                <a:latin typeface="Arial" panose="020B0604020202020204" pitchFamily="34" charset="0"/>
              </a:rPr>
              <a:t>5: Modeling Data</a:t>
            </a:r>
          </a:p>
        </p:txBody>
      </p:sp>
    </p:spTree>
    <p:extLst>
      <p:ext uri="{BB962C8B-B14F-4D97-AF65-F5344CB8AC3E}">
        <p14:creationId xmlns:p14="http://schemas.microsoft.com/office/powerpoint/2010/main" val="1273305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49642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39972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21084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4221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1607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80604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43308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288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253197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53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D29AD-FABC-4704-8A6A-8FD182F95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95969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99644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90209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it-IT" sz="1800" dirty="0"/>
            </a:br>
            <a:endParaRPr lang="en-US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FC67F-28CC-4409-A7E3-2DA6A1666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41955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F2286A-233C-471D-BDF9-24A775565FE1}" type="slidenum">
              <a:rPr lang="en-US" smtClean="0"/>
              <a:t>12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8F887-116A-41A7-8F44-9460EB4AC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66970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defTabSz="913505" fontAlgn="base">
              <a:spcBef>
                <a:spcPct val="0"/>
              </a:spcBef>
              <a:spcAft>
                <a:spcPct val="0"/>
              </a:spcAft>
              <a:defRPr smtClean="0">
                <a:solidFill>
                  <a:srgbClr val="000000"/>
                </a:solidFill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37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Only">
    <p:bg>
      <p:bgPr>
        <a:solidFill>
          <a:srgbClr val="F2C8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927" y="286381"/>
            <a:ext cx="11653523" cy="927940"/>
          </a:xfrm>
          <a:prstGeom prst="rect">
            <a:avLst/>
          </a:prstGeom>
        </p:spPr>
        <p:txBody>
          <a:bodyPr lIns="146304" tIns="91440" rIns="146304" bIns="91440"/>
          <a:lstStyle>
            <a:lvl1pPr algn="l">
              <a:defRPr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itle"/>
          <p:cNvSpPr>
            <a:spLocks noGrp="1"/>
          </p:cNvSpPr>
          <p:nvPr>
            <p:ph type="body" sz="quarter" idx="10" hasCustomPrompt="1"/>
          </p:nvPr>
        </p:nvSpPr>
        <p:spPr>
          <a:xfrm>
            <a:off x="269239" y="2084175"/>
            <a:ext cx="9860673" cy="24348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267"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 dirty="0"/>
              <a:t>Demo</a:t>
            </a: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29E59E3-E882-43F5-BA77-B1C9655EBA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503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E531C4-134F-48E8-9849-F585F97ECCA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98919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pt Slid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12192000" cy="82296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0"/>
            <a:ext cx="10972800" cy="822960"/>
          </a:xfrm>
        </p:spPr>
        <p:txBody>
          <a:bodyPr>
            <a:noAutofit/>
          </a:bodyPr>
          <a:lstStyle>
            <a:lvl1pPr algn="l">
              <a:defRPr sz="280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dirty="0"/>
              <a:t>28 </a:t>
            </a:r>
            <a:r>
              <a:rPr lang="en-US" dirty="0" err="1"/>
              <a:t>pt</a:t>
            </a:r>
            <a:r>
              <a:rPr lang="en-US" dirty="0"/>
              <a:t> Slide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4DA60-3BEE-4BCE-BEDB-E433FD9709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09600" y="1066800"/>
            <a:ext cx="10972800" cy="5105400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rgbClr val="0070C0"/>
              </a:buClr>
              <a:buFont typeface="Arial" pitchFamily="34" charset="0"/>
              <a:buChar char="•"/>
              <a:defRPr sz="2800" b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800100" indent="-342900">
              <a:buClr>
                <a:srgbClr val="0070C0"/>
              </a:buClr>
              <a:buFont typeface="Arial" pitchFamily="34" charset="0"/>
              <a:buChar char="•"/>
              <a:defRPr sz="2400" b="0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57300" indent="-342900">
              <a:buClr>
                <a:srgbClr val="0070C0"/>
              </a:buClr>
              <a:buFont typeface="Arial" pitchFamily="34" charset="0"/>
              <a:buChar char="•"/>
              <a:defRPr sz="2000" b="0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83505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9578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C2900851-0776-B528-881E-5EE0489240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7737" y="2862768"/>
            <a:ext cx="4412936" cy="1028203"/>
          </a:xfrm>
          <a:prstGeom prst="rect">
            <a:avLst/>
          </a:prstGeom>
        </p:spPr>
      </p:pic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2680" y="4121321"/>
            <a:ext cx="2452914" cy="1306251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439186" y="1711315"/>
            <a:ext cx="4380694" cy="8563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0E86FEC-ADF0-3F2A-9A0F-A0EDAD23674A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78" y="4908242"/>
            <a:ext cx="1926544" cy="5193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A2AAA94-3DF5-9F9F-CD5D-59A3E3B9FDDF}"/>
              </a:ext>
            </a:extLst>
          </p:cNvPr>
          <p:cNvSpPr txBox="1"/>
          <p:nvPr userDrawn="1"/>
        </p:nvSpPr>
        <p:spPr>
          <a:xfrm>
            <a:off x="7604347" y="4261707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With the support of: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AE73D-516F-BBF0-EB94-A6280078FD76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266794" y="2933361"/>
            <a:ext cx="4969628" cy="683574"/>
          </a:xfrm>
          <a:prstGeom prst="rect">
            <a:avLst/>
          </a:prstGeom>
        </p:spPr>
      </p:pic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96107" y="1430428"/>
            <a:ext cx="4444566" cy="109331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47C9874E-2C48-0F27-BBC1-7F9EBDEE069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6928559" y="4815165"/>
            <a:ext cx="1823049" cy="705484"/>
          </a:xfrm>
          <a:prstGeom prst="rect">
            <a:avLst/>
          </a:prstGeom>
          <a:solidFill>
            <a:schemeClr val="bg1"/>
          </a:solidFill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18904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6245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078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1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269239" y="1189177"/>
            <a:ext cx="11653523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41648" y="6611112"/>
            <a:ext cx="4114800" cy="22860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marL="0" algn="ctr" defTabSz="914367" rtl="0" eaLnBrk="1" fontAlgn="auto" latinLnBrk="0" hangingPunct="1">
              <a:spcBef>
                <a:spcPts val="0"/>
              </a:spcBef>
              <a:spcAft>
                <a:spcPts val="0"/>
              </a:spcAft>
              <a:defRPr lang="en-US" sz="1000" kern="1200" dirty="0" smtClean="0">
                <a:solidFill>
                  <a:srgbClr val="505050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© 2019 Microsoft.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367165" y="6437742"/>
            <a:ext cx="555597" cy="133860"/>
          </a:xfrm>
          <a:prstGeom prst="rect">
            <a:avLst/>
          </a:prstGeom>
        </p:spPr>
        <p:txBody>
          <a:bodyPr vert="horz" lIns="91440" tIns="0" rIns="0" bIns="0" rtlCol="0" anchor="ctr"/>
          <a:lstStyle>
            <a:lvl1pPr algn="r" defTabSz="914367" fontAlgn="auto">
              <a:spcBef>
                <a:spcPts val="0"/>
              </a:spcBef>
              <a:spcAft>
                <a:spcPts val="0"/>
              </a:spcAft>
              <a:defRPr lang="en-US" sz="882" b="0" kern="120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E4C8473-95EA-48C2-917D-84A3AF9AB99B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9302126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5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807" r:id="rId2"/>
    <p:sldLayoutId id="2147483808" r:id="rId3"/>
    <p:sldLayoutId id="2147483817" r:id="rId4"/>
  </p:sldLayoutIdLst>
  <p:transition>
    <p:fade/>
  </p:transition>
  <p:hf sldNum="0" hdr="0" dt="0"/>
  <p:txStyles>
    <p:titleStyle>
      <a:lvl1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5294" kern="1200" spc="-100" dirty="0">
          <a:ln w="3175">
            <a:noFill/>
          </a:ln>
          <a:solidFill>
            <a:schemeClr val="tx2"/>
          </a:solidFill>
          <a:latin typeface="+mj-lt"/>
          <a:ea typeface="ＭＳ Ｐゴシック" charset="0"/>
          <a:cs typeface="Segoe UI" pitchFamily="34" charset="0"/>
        </a:defRPr>
      </a:lvl1pPr>
      <a:lvl2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2pPr>
      <a:lvl3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3pPr>
      <a:lvl4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4pPr>
      <a:lvl5pPr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5pPr>
      <a:lvl6pPr marL="44819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6pPr>
      <a:lvl7pPr marL="896386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7pPr>
      <a:lvl8pPr marL="1344579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8pPr>
      <a:lvl9pPr marL="1792773" algn="l" defTabSz="91350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5294">
          <a:solidFill>
            <a:schemeClr val="tx2"/>
          </a:solidFill>
          <a:latin typeface="Segoe UI Light" charset="0"/>
          <a:ea typeface="ＭＳ Ｐゴシック" charset="0"/>
          <a:cs typeface="Segoe UI" charset="0"/>
        </a:defRPr>
      </a:lvl9pPr>
    </p:titleStyle>
    <p:bodyStyle>
      <a:lvl1pPr marL="336145" indent="-336145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3921" kern="1200">
          <a:solidFill>
            <a:schemeClr val="tx2"/>
          </a:solidFill>
          <a:latin typeface="+mj-lt"/>
          <a:ea typeface="ＭＳ Ｐゴシック" charset="0"/>
          <a:cs typeface="ＭＳ Ｐゴシック" charset="0"/>
        </a:defRPr>
      </a:lvl1pPr>
      <a:lvl2pPr marL="572691" indent="-236546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2353" kern="1200">
          <a:solidFill>
            <a:schemeClr val="tx2"/>
          </a:solidFill>
          <a:latin typeface="+mn-lt"/>
          <a:ea typeface="ＭＳ Ｐゴシック" charset="0"/>
          <a:cs typeface="+mn-cs"/>
        </a:defRPr>
      </a:lvl2pPr>
      <a:lvl3pPr marL="784338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sz="1961" kern="1200">
          <a:solidFill>
            <a:schemeClr val="tx2"/>
          </a:solidFill>
          <a:latin typeface="+mn-lt"/>
          <a:ea typeface="ＭＳ Ｐゴシック" charset="0"/>
          <a:cs typeface="+mn-cs"/>
        </a:defRPr>
      </a:lvl3pPr>
      <a:lvl4pPr marL="1008435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4pPr>
      <a:lvl5pPr marL="1232531" indent="-224097" algn="l" defTabSz="913505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SzPct val="90000"/>
        <a:buFont typeface="Arial" charset="0"/>
        <a:buChar char="•"/>
        <a:defRPr kern="1200">
          <a:solidFill>
            <a:schemeClr val="tx2"/>
          </a:solidFill>
          <a:latin typeface="+mn-lt"/>
          <a:ea typeface="ＭＳ Ｐゴシック" charset="0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661">
          <p15:clr>
            <a:srgbClr val="5ACBF0"/>
          </p15:clr>
        </p15:guide>
        <p15:guide id="4" orient="horz" pos="4219">
          <p15:clr>
            <a:srgbClr val="5ACBF0"/>
          </p15:clr>
        </p15:guide>
        <p15:guide id="5" pos="749">
          <p15:clr>
            <a:srgbClr val="5ACBF0"/>
          </p15:clr>
        </p15:guide>
        <p15:guide id="6" pos="1325">
          <p15:clr>
            <a:srgbClr val="5ACBF0"/>
          </p15:clr>
        </p15:guide>
        <p15:guide id="7" pos="1901">
          <p15:clr>
            <a:srgbClr val="5ACBF0"/>
          </p15:clr>
        </p15:guide>
        <p15:guide id="8" pos="2477">
          <p15:clr>
            <a:srgbClr val="5ACBF0"/>
          </p15:clr>
        </p15:guide>
        <p15:guide id="9" pos="3053">
          <p15:clr>
            <a:srgbClr val="5ACBF0"/>
          </p15:clr>
        </p15:guide>
        <p15:guide id="10" pos="3629">
          <p15:clr>
            <a:srgbClr val="5ACBF0"/>
          </p15:clr>
        </p15:guide>
        <p15:guide id="11" pos="4205">
          <p15:clr>
            <a:srgbClr val="5ACBF0"/>
          </p15:clr>
        </p15:guide>
        <p15:guide id="12" pos="4781">
          <p15:clr>
            <a:srgbClr val="5ACBF0"/>
          </p15:clr>
        </p15:guide>
        <p15:guide id="13" pos="5357">
          <p15:clr>
            <a:srgbClr val="5ACBF0"/>
          </p15:clr>
        </p15:guide>
        <p15:guide id="14" pos="5933">
          <p15:clr>
            <a:srgbClr val="5ACBF0"/>
          </p15:clr>
        </p15:guide>
        <p15:guide id="15" pos="6509">
          <p15:clr>
            <a:srgbClr val="5ACBF0"/>
          </p15:clr>
        </p15:guide>
        <p15:guide id="16" pos="7085">
          <p15:clr>
            <a:srgbClr val="5ACBF0"/>
          </p15:clr>
        </p15:guide>
        <p15:guide id="17" orient="horz" pos="763">
          <p15:clr>
            <a:srgbClr val="5ACBF0"/>
          </p15:clr>
        </p15:guide>
        <p15:guide id="18" orient="horz" pos="1339">
          <p15:clr>
            <a:srgbClr val="5ACBF0"/>
          </p15:clr>
        </p15:guide>
        <p15:guide id="19" orient="horz" pos="1915">
          <p15:clr>
            <a:srgbClr val="5ACBF0"/>
          </p15:clr>
        </p15:guide>
        <p15:guide id="20" orient="horz" pos="2491">
          <p15:clr>
            <a:srgbClr val="5ACBF0"/>
          </p15:clr>
        </p15:guide>
        <p15:guide id="21" orient="horz" pos="3067">
          <p15:clr>
            <a:srgbClr val="5ACBF0"/>
          </p15:clr>
        </p15:guide>
        <p15:guide id="22" orient="horz" pos="3643">
          <p15:clr>
            <a:srgbClr val="5ACBF0"/>
          </p15:clr>
        </p15:guide>
        <p15:guide id="23" pos="288">
          <p15:clr>
            <a:srgbClr val="C35EA4"/>
          </p15:clr>
        </p15:guide>
        <p15:guide id="24" pos="7546">
          <p15:clr>
            <a:srgbClr val="C35EA4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31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67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hyperlink" Target="http://www.innovazionefvg.net/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279_F1F7736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0" i="0" dirty="0">
                <a:effectLst/>
                <a:latin typeface="-apple-system"/>
              </a:rPr>
              <a:t>Che cosa è il modello dati e perchè è importante in Power BI.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 (normalizzazione)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68375" y="729930"/>
            <a:ext cx="11922761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4400">
              <a:buFont typeface="Arial" charset="0"/>
              <a:buChar char="•"/>
            </a:pP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Abbandonare l’idea di avere un unico tabellone ottenuto con un processo di denormalizzazione di più tablle</a:t>
            </a: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b="1" dirty="0">
                <a:solidFill>
                  <a:srgbClr val="FFFF00"/>
                </a:solidFill>
                <a:ea typeface="+mn-ea"/>
                <a:cs typeface="+mn-cs"/>
              </a:rPr>
              <a:t>Dobbiamo cercare di normalizzazione il tabellone unico </a:t>
            </a: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La normalizzazione </a:t>
            </a: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è il processo di organizzazione di colonne (attributi) e tabelle di un database per ridurre la ridondanza (risparmiare spazio) dei dati e migliorare </a:t>
            </a: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l'integrità dei dati (si usa nei database OLTP dove devo avere velocità e risparmio di spazio)</a:t>
            </a: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None/>
            </a:pPr>
            <a:endParaRPr lang="it-IT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A5F75-73F6-41B7-BC4E-92B5660D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944" y="3108841"/>
            <a:ext cx="8726374" cy="36182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8409277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 (denormalizzazione)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68375" y="729930"/>
            <a:ext cx="11922761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914400">
              <a:buFont typeface="Arial" charset="0"/>
              <a:buChar char="•"/>
            </a:pP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La denormalizzazione </a:t>
            </a: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aumenta la ridondanza dei dati, con l'obiettivo di migliorare la comprensione del modello  (</a:t>
            </a: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Denormalizzazione nei customer</a:t>
            </a: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). La denormalizzazione </a:t>
            </a:r>
            <a:r>
              <a:rPr lang="it-IT" sz="2400" u="sng" dirty="0">
                <a:solidFill>
                  <a:schemeClr val="bg1"/>
                </a:solidFill>
                <a:ea typeface="+mn-ea"/>
                <a:cs typeface="+mn-cs"/>
              </a:rPr>
              <a:t>NON è il male assoluto ma non va bene quando si usa su un tabellone unico anzi come vedremo di seguito si usa per i fini analitici. </a:t>
            </a: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Il grado di denormalizzazione dipende dalle analisi che dobiamo fare e </a:t>
            </a:r>
            <a:r>
              <a:rPr lang="it-IT" sz="2400" dirty="0">
                <a:solidFill>
                  <a:schemeClr val="bg1"/>
                </a:solidFill>
                <a:ea typeface="+mn-ea"/>
              </a:rPr>
              <a:t>lo vedremo successivamente</a:t>
            </a:r>
          </a:p>
          <a:p>
            <a:endParaRPr lang="en-US" sz="24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450B39-61E3-4EC0-BDF5-FA818D92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513" y="3138696"/>
            <a:ext cx="7513613" cy="347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7745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2084175"/>
            <a:ext cx="11922761" cy="3130088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97081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69239" y="1189177"/>
            <a:ext cx="117261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6000" dirty="0">
                <a:solidFill>
                  <a:schemeClr val="bg1"/>
                </a:solidFill>
              </a:rPr>
              <a:t>Abbiamo imparato che se il data model è fatto bene le nostre formule DAX saranno molto semplici </a:t>
            </a:r>
            <a:r>
              <a:rPr lang="it-IT" sz="60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marL="0" indent="0" algn="ctr">
              <a:buNone/>
            </a:pPr>
            <a:r>
              <a:rPr lang="it-IT" sz="6000" b="1" dirty="0">
                <a:solidFill>
                  <a:srgbClr val="FFFF00"/>
                </a:solidFill>
                <a:sym typeface="Wingdings" panose="05000000000000000000" pitchFamily="2" charset="2"/>
              </a:rPr>
              <a:t>E il primo step per diventare modellatori di dati</a:t>
            </a:r>
            <a:endParaRPr lang="it-IT" sz="6000" b="1" dirty="0">
              <a:solidFill>
                <a:srgbClr val="FFFF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A18C295F-7BB1-F167-564A-0A6A0728A0F6}"/>
              </a:ext>
            </a:extLst>
          </p:cNvPr>
          <p:cNvSpPr/>
          <p:nvPr/>
        </p:nvSpPr>
        <p:spPr bwMode="auto">
          <a:xfrm>
            <a:off x="4953000" y="6612794"/>
            <a:ext cx="2190750" cy="245206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19345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modellazione: Business Entity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3" y="1071223"/>
            <a:ext cx="7454174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Nella demo che abbiamo fatto la tabella dei cutomer è vista come una business entity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Tutti i campi della customer sono riferiti al concetto di customer a differenza della tabella delle vendite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Ogni business entity DEVE avere una tabella per 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Ogni business ha differenti entità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Products,Customer, Resellers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Patients, Medications, doctor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Claim, Customer</a:t>
            </a:r>
          </a:p>
          <a:p>
            <a:pPr marL="236546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Ogni business entity ha una caratteristica unica </a:t>
            </a: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A59DE-1C74-4E54-96B4-F11865A4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300" y="1189177"/>
            <a:ext cx="4497728" cy="370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6411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modellazione: Business Entity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2" y="1071223"/>
            <a:ext cx="117845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Perché il campo </a:t>
            </a:r>
            <a:r>
              <a:rPr lang="it-IT" sz="2400" b="1" dirty="0">
                <a:solidFill>
                  <a:schemeClr val="bg1"/>
                </a:solidFill>
              </a:rPr>
              <a:t>Education</a:t>
            </a:r>
            <a:r>
              <a:rPr lang="it-IT" sz="2400" dirty="0">
                <a:solidFill>
                  <a:schemeClr val="bg1"/>
                </a:solidFill>
              </a:rPr>
              <a:t> di </a:t>
            </a:r>
            <a:r>
              <a:rPr lang="it-IT" sz="2400" b="1" dirty="0">
                <a:solidFill>
                  <a:schemeClr val="bg1"/>
                </a:solidFill>
              </a:rPr>
              <a:t>Customer</a:t>
            </a:r>
            <a:r>
              <a:rPr lang="it-IT" sz="2400" dirty="0">
                <a:solidFill>
                  <a:schemeClr val="bg1"/>
                </a:solidFill>
              </a:rPr>
              <a:t> non è una tabella?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998B6726-8E86-4215-8B17-91F781E61FE8}"/>
              </a:ext>
            </a:extLst>
          </p:cNvPr>
          <p:cNvSpPr txBox="1">
            <a:spLocks/>
          </p:cNvSpPr>
          <p:nvPr/>
        </p:nvSpPr>
        <p:spPr bwMode="auto">
          <a:xfrm>
            <a:off x="311512" y="1773175"/>
            <a:ext cx="117845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Education non è una business entity ma è un </a:t>
            </a:r>
            <a:r>
              <a:rPr lang="it-IT" sz="2400" b="1" dirty="0">
                <a:solidFill>
                  <a:schemeClr val="bg1"/>
                </a:solidFill>
              </a:rPr>
              <a:t>attributo</a:t>
            </a:r>
            <a:r>
              <a:rPr lang="it-IT" sz="2400" dirty="0">
                <a:solidFill>
                  <a:schemeClr val="bg1"/>
                </a:solidFill>
              </a:rPr>
              <a:t> del </a:t>
            </a:r>
            <a:r>
              <a:rPr lang="it-IT" sz="2400" b="1" dirty="0">
                <a:solidFill>
                  <a:schemeClr val="bg1"/>
                </a:solidFill>
              </a:rPr>
              <a:t>customer</a:t>
            </a:r>
            <a:r>
              <a:rPr lang="it-IT" sz="2400" dirty="0">
                <a:solidFill>
                  <a:schemeClr val="bg1"/>
                </a:solidFill>
              </a:rPr>
              <a:t>. Customer è la tabella rilevante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Definire che cosa è un attributo e cosa è una entity non è subito facile ma viene dall’esperienza e dalla pratica dipende dagli scenari ad esempio: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Education è possibile vederla come attributo di un customer in certi scenari mentre in altri potrebbe essere vista come tabella a se per rappresentare una business entity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407996" lvl="1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it-IT" sz="4768" dirty="0">
                <a:solidFill>
                  <a:schemeClr val="tx1"/>
                </a:solidFill>
              </a:rPr>
              <a:t>			</a:t>
            </a:r>
            <a:r>
              <a:rPr lang="it-IT" sz="4768" dirty="0">
                <a:solidFill>
                  <a:srgbClr val="FFFF00"/>
                </a:solidFill>
              </a:rPr>
              <a:t>1 ENTITY = 1 TABLE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BB3FFEE2-EF6C-0D5A-9B16-155CCC44BE20}"/>
              </a:ext>
            </a:extLst>
          </p:cNvPr>
          <p:cNvSpPr/>
          <p:nvPr/>
        </p:nvSpPr>
        <p:spPr bwMode="auto">
          <a:xfrm>
            <a:off x="4953000" y="6612794"/>
            <a:ext cx="2190750" cy="245206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90404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modellazione: Business Entity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3" y="1071223"/>
            <a:ext cx="7286787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Quando si hanno più tabelle in un modello per forza di cose bisogna unirle con una relazione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Tabelle senza relazioni in un modello non servono a nulla (raramente)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Una relazione puà avvenire tra due tabelle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Una relazione ha una direzione: 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Customer lato uno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Sales: lato molti</a:t>
            </a:r>
          </a:p>
          <a:p>
            <a:pPr marL="236546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u="sng" dirty="0">
                <a:solidFill>
                  <a:schemeClr val="bg1"/>
                </a:solidFill>
              </a:rPr>
              <a:t>Best Pratice</a:t>
            </a:r>
            <a:r>
              <a:rPr lang="it-IT" sz="2400" dirty="0">
                <a:solidFill>
                  <a:schemeClr val="bg1"/>
                </a:solidFill>
              </a:rPr>
              <a:t>: Dare lo stesso nome di colonna tra le tabelle che devo mettere in relazione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BA59DE-1C74-4E54-96B4-F11865A4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8300" y="1189177"/>
            <a:ext cx="4497728" cy="3709394"/>
          </a:xfrm>
          <a:prstGeom prst="rect">
            <a:avLst/>
          </a:prstGeom>
        </p:spPr>
      </p:pic>
      <p:sp>
        <p:nvSpPr>
          <p:cNvPr id="4" name="Elaborazione 3">
            <a:extLst>
              <a:ext uri="{FF2B5EF4-FFF2-40B4-BE49-F238E27FC236}">
                <a16:creationId xmlns:a16="http://schemas.microsoft.com/office/drawing/2014/main" id="{407AF861-4601-2687-ABA0-860C1175E9F1}"/>
              </a:ext>
            </a:extLst>
          </p:cNvPr>
          <p:cNvSpPr/>
          <p:nvPr/>
        </p:nvSpPr>
        <p:spPr bwMode="auto">
          <a:xfrm>
            <a:off x="4943475" y="6612794"/>
            <a:ext cx="2362200" cy="245206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214878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modellazione: Granularity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2" y="1071223"/>
            <a:ext cx="117845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Quando si hanno più tabelle in un modello la granularità è differente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Ogni tabella ha la sua granularità non come nel tabellone unico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Customer ha una granularità a livello di customer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Data ha una granularità a livello di data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Product ha una granularità a livello di prodotto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Le vendite (Sales) hanno una granularità definitia dalle relazioni entranti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Customer, Date e product level</a:t>
            </a:r>
          </a:p>
          <a:p>
            <a:pPr marL="407996" lvl="1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Se abbiamo entrambe le tre tabelle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AD4475A2-1F85-0C36-412B-3D13B865C15D}"/>
              </a:ext>
            </a:extLst>
          </p:cNvPr>
          <p:cNvSpPr/>
          <p:nvPr/>
        </p:nvSpPr>
        <p:spPr bwMode="auto">
          <a:xfrm>
            <a:off x="4733925" y="6612794"/>
            <a:ext cx="2428875" cy="245206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7412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it-IT" sz="2800" b="1" dirty="0">
                <a:solidFill>
                  <a:schemeClr val="bg1"/>
                </a:solidFill>
                <a:latin typeface="+mn-lt"/>
              </a:rPr>
              <a:t>Il modello dati unisce fatti e dimensioni</a:t>
            </a:r>
            <a:endParaRPr lang="en-US" sz="2800" b="1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355407110"/>
              </p:ext>
            </p:extLst>
          </p:nvPr>
        </p:nvGraphicFramePr>
        <p:xfrm>
          <a:off x="2566877" y="2606039"/>
          <a:ext cx="6620510" cy="27893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66427" y="5679777"/>
            <a:ext cx="11256913" cy="5447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bg1"/>
                </a:solidFill>
              </a:rPr>
              <a:t>Nota: </a:t>
            </a:r>
            <a:r>
              <a:rPr lang="it-IT" b="1" dirty="0">
                <a:solidFill>
                  <a:schemeClr val="bg1"/>
                </a:solidFill>
              </a:rPr>
              <a:t>Questo non è un elenco esaustivo, ma sono i tipi di modello più comuni utilizzati da Power BI.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67888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Flat or Denormalized schema  </a:t>
            </a:r>
            <a:r>
              <a:rPr lang="en-US" sz="2800" dirty="0">
                <a:solidFill>
                  <a:schemeClr val="bg1"/>
                </a:solidFill>
                <a:latin typeface="+mn-lt"/>
              </a:rPr>
              <a:t>(</a:t>
            </a:r>
            <a:r>
              <a:rPr lang="en-US" sz="2800" dirty="0">
                <a:ln w="0"/>
                <a:solidFill>
                  <a:schemeClr val="bg1"/>
                </a:solidFill>
              </a:rPr>
              <a:t>“Kitchen sink” schema)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evitaimolo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!!!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Flat Schema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881065" y="1588950"/>
            <a:ext cx="409821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Tutti gli attributi per il modello esistono in una singola tabella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Altamente inefficiente</a:t>
            </a:r>
          </a:p>
          <a:p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Il modello ha copie extra di dati e prestazioni lente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Le dimensioni di una tabella piatta possono esplodere molto rapidamente quando il modello di dati diventa complesso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286000"/>
            <a:ext cx="7743905" cy="289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5610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08D1D7-5F8F-4489-BFAD-6805AEFED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753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69" y="2036356"/>
            <a:ext cx="7626742" cy="3435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042" y="703156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Componenti di un modello di dati – Fact Table ( Tabella dei fatti)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Star Schema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423585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Fact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Contiene le misure</a:t>
            </a:r>
            <a:br>
              <a:rPr lang="en-US" sz="2400" b="1" dirty="0">
                <a:solidFill>
                  <a:schemeClr val="bg1"/>
                </a:solidFill>
                <a:latin typeface="+mj-lt"/>
              </a:rPr>
            </a:br>
            <a:r>
              <a:rPr lang="en-US" sz="1600" b="1" dirty="0">
                <a:solidFill>
                  <a:schemeClr val="bg1"/>
                </a:solidFill>
                <a:latin typeface="+mj-lt"/>
              </a:rPr>
              <a:t>(oggetti che posso aggregare) 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+mj-lt"/>
              </a:rPr>
            </a:br>
            <a:r>
              <a:rPr lang="en-US" sz="2400" dirty="0">
                <a:solidFill>
                  <a:schemeClr val="bg1"/>
                </a:solidFill>
                <a:latin typeface="+mj-lt"/>
              </a:rPr>
              <a:t>di un processo di business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Esempi</a:t>
            </a:r>
            <a:r>
              <a:rPr lang="en-US" sz="2400" dirty="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Transactions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Sales Revenue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Units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Cost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Le misure sono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normalmente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filtrabili </a:t>
            </a:r>
            <a:r>
              <a:rPr lang="en-US" sz="2400" dirty="0">
                <a:solidFill>
                  <a:schemeClr val="bg1"/>
                </a:solidFill>
              </a:rPr>
              <a:t>Esempio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:  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By Month, By Customer</a:t>
            </a:r>
          </a:p>
        </p:txBody>
      </p:sp>
      <p:sp>
        <p:nvSpPr>
          <p:cNvPr id="11" name="Rectangular Callout 10"/>
          <p:cNvSpPr/>
          <p:nvPr/>
        </p:nvSpPr>
        <p:spPr bwMode="auto">
          <a:xfrm>
            <a:off x="2226997" y="1768438"/>
            <a:ext cx="718979" cy="713762"/>
          </a:xfrm>
          <a:prstGeom prst="wedgeRectCallout">
            <a:avLst>
              <a:gd name="adj1" fmla="val 79356"/>
              <a:gd name="adj2" fmla="val 11159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</a:t>
            </a:r>
          </a:p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11627545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2039112"/>
            <a:ext cx="7626742" cy="34355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Componenti di un modello di dati – Dim Table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Star Schema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354375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schemeClr val="bg1"/>
                </a:solidFill>
              </a:rPr>
              <a:t>Dim Table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Una Dim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(o Dimensione)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</a:t>
            </a:r>
            <a:br>
              <a:rPr lang="en-US" sz="2400" dirty="0">
                <a:solidFill>
                  <a:schemeClr val="bg1"/>
                </a:solidFill>
                <a:latin typeface="+mj-lt"/>
              </a:rPr>
            </a:br>
            <a:r>
              <a:rPr lang="it-IT" sz="2400" dirty="0">
                <a:solidFill>
                  <a:schemeClr val="bg1"/>
                </a:solidFill>
                <a:latin typeface="+mj-lt"/>
              </a:rPr>
              <a:t>La tabella contiene attributi descrittivi che definiscono come un fatto dovrebbe essere aggregato</a:t>
            </a:r>
            <a:br>
              <a:rPr lang="it-IT" sz="2400" dirty="0">
                <a:solidFill>
                  <a:schemeClr val="bg1"/>
                </a:solidFill>
                <a:latin typeface="+mj-lt"/>
              </a:rPr>
            </a:b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    Esempio: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  By month, 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  By Customer, By Geo</a:t>
            </a:r>
          </a:p>
        </p:txBody>
      </p:sp>
      <p:sp>
        <p:nvSpPr>
          <p:cNvPr id="14" name="Rectangular Callout 13"/>
          <p:cNvSpPr/>
          <p:nvPr/>
        </p:nvSpPr>
        <p:spPr bwMode="auto">
          <a:xfrm>
            <a:off x="4981140" y="1671092"/>
            <a:ext cx="832981" cy="612648"/>
          </a:xfrm>
          <a:prstGeom prst="wedgeRectCallout">
            <a:avLst>
              <a:gd name="adj1" fmla="val 92429"/>
              <a:gd name="adj2" fmla="val 78085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6" name="Rectangular Callout 15"/>
          <p:cNvSpPr/>
          <p:nvPr/>
        </p:nvSpPr>
        <p:spPr bwMode="auto">
          <a:xfrm>
            <a:off x="4981140" y="1671092"/>
            <a:ext cx="832981" cy="612648"/>
          </a:xfrm>
          <a:prstGeom prst="wedgeRectCallout">
            <a:avLst>
              <a:gd name="adj1" fmla="val 81459"/>
              <a:gd name="adj2" fmla="val 287715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</p:txBody>
      </p:sp>
      <p:sp>
        <p:nvSpPr>
          <p:cNvPr id="18" name="Rectangular Callout 17"/>
          <p:cNvSpPr/>
          <p:nvPr/>
        </p:nvSpPr>
        <p:spPr bwMode="auto">
          <a:xfrm>
            <a:off x="2040718" y="1671092"/>
            <a:ext cx="832981" cy="619580"/>
          </a:xfrm>
          <a:prstGeom prst="wedgeRectCallout">
            <a:avLst>
              <a:gd name="adj1" fmla="val -100140"/>
              <a:gd name="adj2" fmla="val 111637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</a:t>
            </a:r>
          </a:p>
        </p:txBody>
      </p:sp>
      <p:sp>
        <p:nvSpPr>
          <p:cNvPr id="19" name="Rectangular Callout 18"/>
          <p:cNvSpPr/>
          <p:nvPr/>
        </p:nvSpPr>
        <p:spPr bwMode="auto">
          <a:xfrm>
            <a:off x="2040719" y="1671092"/>
            <a:ext cx="832981" cy="619580"/>
          </a:xfrm>
          <a:prstGeom prst="wedgeRectCallout">
            <a:avLst>
              <a:gd name="adj1" fmla="val -135354"/>
              <a:gd name="adj2" fmla="val 335990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 </a:t>
            </a:r>
          </a:p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Tables</a:t>
            </a:r>
          </a:p>
        </p:txBody>
      </p:sp>
    </p:spTree>
    <p:extLst>
      <p:ext uri="{BB962C8B-B14F-4D97-AF65-F5344CB8AC3E}">
        <p14:creationId xmlns:p14="http://schemas.microsoft.com/office/powerpoint/2010/main" val="334807976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72" y="2039113"/>
            <a:ext cx="7314529" cy="3294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Componenti di un modello di dati 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- Relazioni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Star Schema</a:t>
            </a:r>
          </a:p>
        </p:txBody>
      </p:sp>
      <p:sp>
        <p:nvSpPr>
          <p:cNvPr id="15" name="Rectangular Callout 14"/>
          <p:cNvSpPr/>
          <p:nvPr/>
        </p:nvSpPr>
        <p:spPr bwMode="auto">
          <a:xfrm>
            <a:off x="1712623" y="5809175"/>
            <a:ext cx="1232074" cy="505460"/>
          </a:xfrm>
          <a:prstGeom prst="wedgeRectCallout">
            <a:avLst>
              <a:gd name="adj1" fmla="val 27009"/>
              <a:gd name="adj2" fmla="val -51684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55280" y="1691640"/>
            <a:ext cx="4140748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Relazioni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La connessione tra due 2 tables (normalemente i fatti e le tabelle delle dimensioni) usando una colonna fra di loro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3 tipi di relazioni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1 to Many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1 to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00"/>
                </a:solidFill>
                <a:latin typeface="+mj-lt"/>
              </a:rPr>
              <a:t>Many to Many (Attenzione!!! Utilizzare una bridge table</a:t>
            </a:r>
            <a:r>
              <a:rPr lang="en-US" dirty="0">
                <a:solidFill>
                  <a:srgbClr val="FFFF00"/>
                </a:solidFill>
                <a:latin typeface="+mj-lt"/>
              </a:rPr>
              <a:t>)</a:t>
            </a:r>
          </a:p>
        </p:txBody>
      </p:sp>
      <p:sp>
        <p:nvSpPr>
          <p:cNvPr id="10" name="Rectangular Callout 14">
            <a:extLst>
              <a:ext uri="{FF2B5EF4-FFF2-40B4-BE49-F238E27FC236}">
                <a16:creationId xmlns:a16="http://schemas.microsoft.com/office/drawing/2014/main" id="{C7C5F8CB-9C02-4F6E-93B1-57A0B3919493}"/>
              </a:ext>
            </a:extLst>
          </p:cNvPr>
          <p:cNvSpPr/>
          <p:nvPr/>
        </p:nvSpPr>
        <p:spPr bwMode="auto">
          <a:xfrm>
            <a:off x="4126531" y="5809175"/>
            <a:ext cx="1232074" cy="505460"/>
          </a:xfrm>
          <a:prstGeom prst="wedgeRectCallout">
            <a:avLst>
              <a:gd name="adj1" fmla="val 27009"/>
              <a:gd name="adj2" fmla="val -516841"/>
            </a:avLst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4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Relationships</a:t>
            </a:r>
          </a:p>
        </p:txBody>
      </p:sp>
    </p:spTree>
    <p:extLst>
      <p:ext uri="{BB962C8B-B14F-4D97-AF65-F5344CB8AC3E}">
        <p14:creationId xmlns:p14="http://schemas.microsoft.com/office/powerpoint/2010/main" val="338537986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Star Schema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Star Schema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55280" y="1691640"/>
            <a:ext cx="42367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+mj-lt"/>
              </a:rPr>
              <a:t>Tabella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 dei fatti al centro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Circondato da </a:t>
            </a:r>
            <a:r>
              <a:rPr lang="it-IT" sz="2400" b="1" dirty="0">
                <a:solidFill>
                  <a:schemeClr val="bg1"/>
                </a:solidFill>
                <a:latin typeface="+mj-lt"/>
              </a:rPr>
              <a:t>dim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Sembra una "stella"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La tabella dei fatti è il lato "Molti" della relazione (da una a molte)</a:t>
            </a:r>
            <a:endParaRPr lang="en-US" dirty="0">
              <a:solidFill>
                <a:schemeClr val="bg1"/>
              </a:solidFill>
            </a:endParaRPr>
          </a:p>
          <a:p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86000"/>
            <a:ext cx="7369030" cy="4063020"/>
          </a:xfrm>
          <a:prstGeom prst="rect">
            <a:avLst/>
          </a:prstGeom>
        </p:spPr>
      </p:pic>
      <p:sp>
        <p:nvSpPr>
          <p:cNvPr id="16" name="Flowchart: Off-page Connector 15"/>
          <p:cNvSpPr/>
          <p:nvPr/>
        </p:nvSpPr>
        <p:spPr bwMode="auto">
          <a:xfrm>
            <a:off x="6712916" y="1810206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7" name="Flowchart: Off-page Connector 16"/>
          <p:cNvSpPr/>
          <p:nvPr/>
        </p:nvSpPr>
        <p:spPr bwMode="auto">
          <a:xfrm>
            <a:off x="3348097" y="1810206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Many </a:t>
            </a:r>
          </a:p>
        </p:txBody>
      </p:sp>
      <p:sp>
        <p:nvSpPr>
          <p:cNvPr id="18" name="Flowchart: Off-page Connector 17"/>
          <p:cNvSpPr/>
          <p:nvPr/>
        </p:nvSpPr>
        <p:spPr bwMode="auto">
          <a:xfrm>
            <a:off x="795458" y="1810206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19" name="Flowchart: Off-page Connector 18"/>
          <p:cNvSpPr/>
          <p:nvPr/>
        </p:nvSpPr>
        <p:spPr bwMode="auto">
          <a:xfrm>
            <a:off x="4846849" y="1810206"/>
            <a:ext cx="45720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4899417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Recap Fatti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3" y="837421"/>
            <a:ext cx="117845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u="sng" dirty="0">
                <a:solidFill>
                  <a:schemeClr val="bg1"/>
                </a:solidFill>
              </a:rPr>
              <a:t>Note importanti sulle nostre tabelle dei fatti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Le tabelle dei fatti sono tipicamente molto grandi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Possiamo avere bilioni di vendite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Ma è diverso da avere bilioni di cutomers</a:t>
            </a:r>
          </a:p>
          <a:p>
            <a:pPr marL="336145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I fatti sono associati a numeri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La quantità di vendite</a:t>
            </a:r>
          </a:p>
          <a:p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Non tutti i numeri appartengono alla tabella dei fatti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Prezzo di un prodotto sta nella tabella del prodotto (dimensione)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Quantità di prodotti venduti appartiene alla tabella dei Fatti</a:t>
            </a:r>
          </a:p>
          <a:p>
            <a:pPr marL="336145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Le misure dipicamente sono aggregazioni sulle tabelle SUM(Sales[Quantity])</a:t>
            </a:r>
          </a:p>
          <a:p>
            <a:pPr lvl="1"/>
            <a:endParaRPr lang="it-IT" sz="3968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1B544F91-5ECD-003F-9CE4-D04A5F0E8EE9}"/>
              </a:ext>
            </a:extLst>
          </p:cNvPr>
          <p:cNvSpPr/>
          <p:nvPr/>
        </p:nvSpPr>
        <p:spPr bwMode="auto">
          <a:xfrm>
            <a:off x="4838700" y="6612794"/>
            <a:ext cx="2524125" cy="245206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96023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13525"/>
            <a:ext cx="4114800" cy="228600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Recap Dimensioni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311513" y="837421"/>
            <a:ext cx="11784515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u="sng" dirty="0">
                <a:solidFill>
                  <a:schemeClr val="bg1"/>
                </a:solidFill>
              </a:rPr>
              <a:t>Note importanti sulle nostre tabelle delle dimensioni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Le dimensioni tipicamente sono piccole tabelle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1 milione di righe per una dimensione è già un numero grande</a:t>
            </a:r>
          </a:p>
          <a:p>
            <a:pPr marL="336145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Le dimensioni contengono molte stringhe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Nome del customer, indirizzo ecc…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Colore del prodotto  e dimensione e ccc</a:t>
            </a:r>
          </a:p>
          <a:p>
            <a:pPr marL="336145" lvl="1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r>
              <a:rPr lang="it-IT" sz="2400" dirty="0">
                <a:solidFill>
                  <a:schemeClr val="bg1"/>
                </a:solidFill>
              </a:rPr>
              <a:t>Sono tipicamente quelle su cui si effettua lo slice</a:t>
            </a:r>
          </a:p>
          <a:p>
            <a:r>
              <a:rPr lang="it-IT" sz="2400" dirty="0">
                <a:solidFill>
                  <a:schemeClr val="bg1"/>
                </a:solidFill>
              </a:rPr>
              <a:t>Quando dobbiamo calcolare in genere le usiamo per conteggiare su di loro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Numero di clienti</a:t>
            </a:r>
          </a:p>
          <a:p>
            <a:pPr lvl="1"/>
            <a:r>
              <a:rPr lang="it-IT" sz="2400" dirty="0">
                <a:solidFill>
                  <a:schemeClr val="bg1"/>
                </a:solidFill>
              </a:rPr>
              <a:t>Numero di prodotti</a:t>
            </a:r>
          </a:p>
          <a:p>
            <a:r>
              <a:rPr lang="it-IT" sz="2400" dirty="0">
                <a:solidFill>
                  <a:schemeClr val="bg1"/>
                </a:solidFill>
              </a:rPr>
              <a:t>Le dimensioni non sono relazionate ad altro.</a:t>
            </a:r>
          </a:p>
          <a:p>
            <a:pPr lvl="1"/>
            <a:endParaRPr lang="it-IT" sz="3968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ED04DE2B-2320-BF09-190D-5D71327880E6}"/>
              </a:ext>
            </a:extLst>
          </p:cNvPr>
          <p:cNvSpPr/>
          <p:nvPr/>
        </p:nvSpPr>
        <p:spPr bwMode="auto">
          <a:xfrm>
            <a:off x="952500" y="6613525"/>
            <a:ext cx="2219325" cy="244475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624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13525"/>
            <a:ext cx="4114800" cy="228600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Data Modeling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19970" y="1965925"/>
            <a:ext cx="11922761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sz="6000" b="1" dirty="0">
                <a:solidFill>
                  <a:schemeClr val="bg1"/>
                </a:solidFill>
              </a:rPr>
              <a:t>La differenza tra le tabelle dei fatti e le dimensioni sono il cuore di  uno star schema in un modello di BI</a:t>
            </a:r>
            <a:endParaRPr lang="it-IT" sz="60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Elaborazione 2">
            <a:extLst>
              <a:ext uri="{FF2B5EF4-FFF2-40B4-BE49-F238E27FC236}">
                <a16:creationId xmlns:a16="http://schemas.microsoft.com/office/drawing/2014/main" id="{3BAAE4E1-D1A9-85D4-1E61-F6B216FB5956}"/>
              </a:ext>
            </a:extLst>
          </p:cNvPr>
          <p:cNvSpPr/>
          <p:nvPr/>
        </p:nvSpPr>
        <p:spPr bwMode="auto">
          <a:xfrm>
            <a:off x="714375" y="6467475"/>
            <a:ext cx="2466975" cy="390525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59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Snowflake Schema (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evitiamolo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perchè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richiede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più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attenzioni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bg1"/>
                </a:solidFill>
                <a:latin typeface="+mn-lt"/>
                <a:sym typeface="Wingdings" panose="05000000000000000000" pitchFamily="2" charset="2"/>
              </a:rPr>
              <a:t> 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!!!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Denromalizziamo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tutto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 in una dimensione)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Tipi di modelli di dato: Snowflake</a:t>
            </a:r>
          </a:p>
        </p:txBody>
      </p:sp>
      <p:sp>
        <p:nvSpPr>
          <p:cNvPr id="10" name="Rectangle 9"/>
          <p:cNvSpPr/>
          <p:nvPr/>
        </p:nvSpPr>
        <p:spPr>
          <a:xfrm>
            <a:off x="7942061" y="1548854"/>
            <a:ext cx="3915666" cy="53091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Il centro è uno schema a stella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+mj-lt"/>
              </a:rPr>
              <a:t>Tabella dei fatti </a:t>
            </a:r>
            <a:r>
              <a:rPr lang="it-IT" sz="2400" dirty="0">
                <a:solidFill>
                  <a:schemeClr val="bg1"/>
                </a:solidFill>
                <a:latin typeface="+mj-lt"/>
              </a:rPr>
              <a:t>al centro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Circondato da dim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Dim "fiocco di neve" collegate ad altre </a:t>
            </a:r>
            <a:r>
              <a:rPr lang="it-IT" sz="2400" b="1" dirty="0">
                <a:solidFill>
                  <a:schemeClr val="bg1"/>
                </a:solidFill>
                <a:latin typeface="+mj-lt"/>
              </a:rPr>
              <a:t>dim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Se ne hai molti, sembra un "fiocco di neve"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  <a:latin typeface="+mj-lt"/>
              </a:rPr>
              <a:t>Le tabelle Dim o Fact possono essere il lato "Molti" della relazione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9719" y="4413552"/>
            <a:ext cx="1796548" cy="5170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</a:rPr>
              <a:t>Snowflake</a:t>
            </a:r>
          </a:p>
        </p:txBody>
      </p:sp>
      <p:sp>
        <p:nvSpPr>
          <p:cNvPr id="18" name="Flowchart: Off-page Connector 17"/>
          <p:cNvSpPr/>
          <p:nvPr/>
        </p:nvSpPr>
        <p:spPr bwMode="auto">
          <a:xfrm>
            <a:off x="2954607" y="1870812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Facts </a:t>
            </a:r>
          </a:p>
        </p:txBody>
      </p:sp>
      <p:sp>
        <p:nvSpPr>
          <p:cNvPr id="19" name="Flowchart: Off-page Connector 18"/>
          <p:cNvSpPr/>
          <p:nvPr/>
        </p:nvSpPr>
        <p:spPr bwMode="auto">
          <a:xfrm>
            <a:off x="4990694" y="1870812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Dims </a:t>
            </a:r>
          </a:p>
        </p:txBody>
      </p:sp>
      <p:sp>
        <p:nvSpPr>
          <p:cNvPr id="20" name="Flowchart: Off-page Connector 19"/>
          <p:cNvSpPr/>
          <p:nvPr/>
        </p:nvSpPr>
        <p:spPr bwMode="auto">
          <a:xfrm>
            <a:off x="702463" y="1870812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Dims </a:t>
            </a:r>
          </a:p>
        </p:txBody>
      </p:sp>
      <p:sp>
        <p:nvSpPr>
          <p:cNvPr id="21" name="Flowchart: Off-page Connector 20"/>
          <p:cNvSpPr/>
          <p:nvPr/>
        </p:nvSpPr>
        <p:spPr bwMode="auto">
          <a:xfrm>
            <a:off x="6707725" y="1870812"/>
            <a:ext cx="731520" cy="365760"/>
          </a:xfrm>
          <a:prstGeom prst="flowChartOffpageConnector">
            <a:avLst/>
          </a:prstGeom>
          <a:solidFill>
            <a:srgbClr val="F2C8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r>
              <a:rPr lang="en-US" sz="1600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Flake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286000"/>
            <a:ext cx="7374901" cy="35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6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242" y="2029651"/>
            <a:ext cx="6662952" cy="321454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n-lt"/>
              </a:rPr>
              <a:t>Granularità &amp; Fatti multipli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Data Modeling: Diverse Granularità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56820" y="1858791"/>
            <a:ext cx="4689388" cy="4855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Grain (</a:t>
            </a:r>
            <a:r>
              <a:rPr lang="en-US" sz="2400" dirty="0">
                <a:solidFill>
                  <a:schemeClr val="bg1"/>
                </a:solidFill>
              </a:rPr>
              <a:t>granularità)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misura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il livello di dettaglio della tabella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5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Esempio:</a:t>
            </a:r>
          </a:p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    una riga per 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order o per oggetti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    per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giorno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o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mese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è il grain</a:t>
            </a:r>
          </a:p>
          <a:p>
            <a:endParaRPr lang="en-US" sz="1100" b="1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Se I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tuoi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fatti hanno differenti granularità,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dovete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</a:rPr>
              <a:t>dividerle</a:t>
            </a:r>
            <a:r>
              <a:rPr lang="en-US" sz="2400" b="1" dirty="0">
                <a:solidFill>
                  <a:schemeClr val="bg1"/>
                </a:solidFill>
                <a:latin typeface="+mj-lt"/>
              </a:rPr>
              <a:t> in differenti tabelle dei fatti e </a:t>
            </a:r>
            <a:r>
              <a:rPr lang="en-US" sz="2400" b="1" u="sng" dirty="0">
                <a:solidFill>
                  <a:srgbClr val="FFFF00"/>
                </a:solidFill>
                <a:latin typeface="+mj-lt"/>
              </a:rPr>
              <a:t>connetterle tra loro da dimensioni </a:t>
            </a:r>
            <a:r>
              <a:rPr lang="en-US" sz="2400" b="1" u="sng" dirty="0" err="1">
                <a:solidFill>
                  <a:srgbClr val="FFFF00"/>
                </a:solidFill>
                <a:latin typeface="+mj-lt"/>
              </a:rPr>
              <a:t>condivise</a:t>
            </a:r>
            <a:r>
              <a:rPr lang="en-US" sz="2400" b="1" u="sng" dirty="0">
                <a:solidFill>
                  <a:srgbClr val="FFFF00"/>
                </a:solidFill>
                <a:latin typeface="+mj-lt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(Shared) al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livello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di granularità più basso di ogni singola tabella dei fatti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85800" y="5592236"/>
            <a:ext cx="6959600" cy="807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+mj-lt"/>
              </a:rPr>
              <a:t>SalesFact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(Giornaliera per prodotto)</a:t>
            </a:r>
            <a:br>
              <a:rPr lang="en-US" dirty="0">
                <a:solidFill>
                  <a:schemeClr val="bg1"/>
                </a:solidFill>
                <a:latin typeface="+mj-lt"/>
              </a:rPr>
            </a:br>
            <a:endParaRPr lang="en-US" sz="1050" dirty="0">
              <a:solidFill>
                <a:schemeClr val="bg1"/>
              </a:solidFill>
              <a:latin typeface="+mj-lt"/>
            </a:endParaRPr>
          </a:p>
          <a:p>
            <a:r>
              <a:rPr lang="en-US" b="1" dirty="0" err="1">
                <a:solidFill>
                  <a:schemeClr val="bg1"/>
                </a:solidFill>
                <a:latin typeface="+mj-lt"/>
              </a:rPr>
              <a:t>BudgetFact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Mensile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per </a:t>
            </a:r>
            <a:r>
              <a:rPr lang="en-US" dirty="0" err="1">
                <a:solidFill>
                  <a:schemeClr val="bg1"/>
                </a:solidFill>
                <a:latin typeface="+mj-lt"/>
              </a:rPr>
              <a:t>categoria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di prodotto e segment di prodotto)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2325375" y="2348659"/>
            <a:ext cx="1595935" cy="2895534"/>
          </a:xfrm>
          <a:prstGeom prst="rect">
            <a:avLst/>
          </a:prstGeom>
          <a:noFill/>
          <a:ln w="38100">
            <a:solidFill>
              <a:schemeClr val="accent4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851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4465D-9D9D-4397-BC8E-BA9430AC0FBB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613525"/>
            <a:ext cx="4114800" cy="228600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Data Modeling: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Quante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dimensioni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677" y="1188173"/>
            <a:ext cx="112886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Un'entità = una dimensione</a:t>
            </a:r>
          </a:p>
          <a:p>
            <a:pPr lvl="1"/>
            <a:r>
              <a:rPr lang="it-IT" sz="2400" dirty="0">
                <a:solidFill>
                  <a:schemeClr val="bg1"/>
                </a:solidFill>
                <a:latin typeface="+mj-lt"/>
              </a:rPr>
              <a:t>• Più dimensioni sono spesso inutili e confuse</a:t>
            </a:r>
          </a:p>
          <a:p>
            <a:pPr lvl="1"/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Regole empiriche:</a:t>
            </a:r>
          </a:p>
          <a:p>
            <a:pPr lvl="1"/>
            <a:r>
              <a:rPr lang="it-IT" sz="2400" dirty="0">
                <a:solidFill>
                  <a:schemeClr val="bg1"/>
                </a:solidFill>
                <a:latin typeface="+mj-lt"/>
              </a:rPr>
              <a:t>• Numero di dimensioni</a:t>
            </a:r>
          </a:p>
          <a:p>
            <a:pPr lvl="2"/>
            <a:r>
              <a:rPr lang="it-IT" sz="2400" dirty="0">
                <a:solidFill>
                  <a:schemeClr val="bg1"/>
                </a:solidFill>
                <a:latin typeface="+mj-lt"/>
              </a:rPr>
              <a:t>• 10 dimensioni sono buone</a:t>
            </a:r>
          </a:p>
          <a:p>
            <a:pPr lvl="2"/>
            <a:r>
              <a:rPr lang="it-IT" sz="2400" dirty="0">
                <a:solidFill>
                  <a:schemeClr val="bg1"/>
                </a:solidFill>
                <a:latin typeface="+mj-lt"/>
              </a:rPr>
              <a:t>• 20 dimensioni sono probabilmente errate</a:t>
            </a:r>
          </a:p>
          <a:p>
            <a:pPr lvl="2"/>
            <a:r>
              <a:rPr lang="it-IT" sz="2400" dirty="0">
                <a:solidFill>
                  <a:schemeClr val="bg1"/>
                </a:solidFill>
                <a:latin typeface="+mj-lt"/>
              </a:rPr>
              <a:t>• 30 dimensioni sono totalmente errate</a:t>
            </a:r>
          </a:p>
          <a:p>
            <a:pPr lvl="1"/>
            <a:r>
              <a:rPr lang="it-IT" sz="2400" dirty="0">
                <a:solidFill>
                  <a:schemeClr val="bg1"/>
                </a:solidFill>
                <a:latin typeface="+mj-lt"/>
              </a:rPr>
              <a:t>• Rapporto dimensione / attributo:</a:t>
            </a:r>
          </a:p>
          <a:p>
            <a:pPr lvl="2"/>
            <a:r>
              <a:rPr lang="it-IT" sz="2400" dirty="0">
                <a:solidFill>
                  <a:schemeClr val="bg1"/>
                </a:solidFill>
                <a:latin typeface="+mj-lt"/>
              </a:rPr>
              <a:t>• 1 dimensione con 20 attributi è buona</a:t>
            </a:r>
          </a:p>
          <a:p>
            <a:pPr lvl="2"/>
            <a:r>
              <a:rPr lang="it-IT" sz="2400" dirty="0">
                <a:solidFill>
                  <a:schemeClr val="bg1"/>
                </a:solidFill>
                <a:latin typeface="+mj-lt"/>
              </a:rPr>
              <a:t>• 20 dimensioni con 1 attributo non sono valide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Elaborazione 1">
            <a:extLst>
              <a:ext uri="{FF2B5EF4-FFF2-40B4-BE49-F238E27FC236}">
                <a16:creationId xmlns:a16="http://schemas.microsoft.com/office/drawing/2014/main" id="{D72B37A2-E8D5-C200-54E7-B8DA4C95CD36}"/>
              </a:ext>
            </a:extLst>
          </p:cNvPr>
          <p:cNvSpPr/>
          <p:nvPr/>
        </p:nvSpPr>
        <p:spPr bwMode="auto">
          <a:xfrm>
            <a:off x="933450" y="6524625"/>
            <a:ext cx="2219325" cy="333375"/>
          </a:xfrm>
          <a:prstGeom prst="flowChartProcess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129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D82FE0D-E4DF-4257-2834-37AAB61D9FD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8142838" cy="3759654"/>
          </a:xfrm>
        </p:spPr>
        <p:txBody>
          <a:bodyPr/>
          <a:lstStyle/>
          <a:p>
            <a:pPr>
              <a:spcBef>
                <a:spcPts val="1000"/>
              </a:spcBef>
            </a:pPr>
            <a:r>
              <a:rPr lang="it-IT" sz="1600" b="0" dirty="0">
                <a:ea typeface="+mn-ea"/>
                <a:cs typeface="+mn-cs"/>
              </a:rPr>
              <a:t>Consulente e formatore in ambito business intelligence</a:t>
            </a:r>
          </a:p>
          <a:p>
            <a:pPr>
              <a:spcBef>
                <a:spcPts val="1000"/>
              </a:spcBef>
            </a:pPr>
            <a:r>
              <a:rPr lang="it-IT" sz="1600" b="0" dirty="0">
                <a:ea typeface="+mn-ea"/>
                <a:cs typeface="+mn-cs"/>
              </a:rPr>
              <a:t>Nel 20</a:t>
            </a:r>
            <a:r>
              <a:rPr lang="it-IT" sz="1600" dirty="0"/>
              <a:t>20 </a:t>
            </a:r>
            <a:r>
              <a:rPr lang="it-IT" sz="1600" b="0" dirty="0">
                <a:ea typeface="+mn-ea"/>
                <a:cs typeface="+mn-cs"/>
              </a:rPr>
              <a:t>Fondatore e CTO  start</a:t>
            </a:r>
            <a:r>
              <a:rPr lang="it-IT" sz="1600" dirty="0"/>
              <a:t>-up Cargo BI per insurance data analytics per le compagnie assicurative </a:t>
            </a:r>
            <a:br>
              <a:rPr lang="it-IT" sz="1600" b="0" dirty="0">
                <a:ea typeface="+mn-ea"/>
                <a:cs typeface="+mn-cs"/>
              </a:rPr>
            </a:br>
            <a:br>
              <a:rPr lang="it-IT" sz="1600" b="0" dirty="0">
                <a:ea typeface="+mn-ea"/>
                <a:cs typeface="+mn-cs"/>
              </a:rPr>
            </a:br>
            <a:r>
              <a:rPr lang="it-IT" sz="1600" b="0" dirty="0">
                <a:ea typeface="+mn-ea"/>
                <a:cs typeface="+mn-cs"/>
              </a:rPr>
              <a:t>Dal 2017 mi occupo di architetture big Data e in generale di tutta la proposizione data platform di Microsoft.</a:t>
            </a:r>
          </a:p>
          <a:p>
            <a:pPr>
              <a:spcBef>
                <a:spcPts val="1000"/>
              </a:spcBef>
            </a:pPr>
            <a:r>
              <a:rPr lang="it-IT" sz="1600" b="0" dirty="0">
                <a:ea typeface="+mn-ea"/>
                <a:cs typeface="+mn-cs"/>
              </a:rPr>
              <a:t>Docente all'Università di Pordenone per i corsi IFTS di analisi Big Data</a:t>
            </a:r>
          </a:p>
          <a:p>
            <a:pPr>
              <a:spcBef>
                <a:spcPts val="1000"/>
              </a:spcBef>
            </a:pPr>
            <a:r>
              <a:rPr lang="it-IT" sz="1600" b="0" dirty="0">
                <a:ea typeface="+mn-ea"/>
                <a:cs typeface="+mn-cs"/>
              </a:rPr>
              <a:t>Community Lead di </a:t>
            </a:r>
            <a:r>
              <a:rPr lang="en-US" sz="1600" b="0" dirty="0">
                <a:ea typeface="+mn-ea"/>
                <a:cs typeface="+mn-cs"/>
              </a:rPr>
              <a:t>1nn0va (</a:t>
            </a:r>
            <a:r>
              <a:rPr lang="en-US" sz="1600" b="0" dirty="0">
                <a:ea typeface="+mn-ea"/>
                <a:cs typeface="+mn-cs"/>
                <a:hlinkClick r:id="rId2"/>
              </a:rPr>
              <a:t>www.innovazionefvg.net</a:t>
            </a:r>
            <a:r>
              <a:rPr lang="en-US" sz="1600" b="0" dirty="0">
                <a:ea typeface="+mn-ea"/>
                <a:cs typeface="+mn-cs"/>
              </a:rPr>
              <a:t>)</a:t>
            </a:r>
          </a:p>
          <a:p>
            <a:pPr>
              <a:spcBef>
                <a:spcPts val="1000"/>
              </a:spcBef>
            </a:pPr>
            <a:r>
              <a:rPr lang="en-US" sz="1600" b="0" dirty="0">
                <a:ea typeface="+mn-ea"/>
                <a:cs typeface="+mn-cs"/>
              </a:rPr>
              <a:t>M</a:t>
            </a:r>
            <a:r>
              <a:rPr lang="it-IT" sz="1600" b="0" dirty="0">
                <a:ea typeface="+mn-ea"/>
                <a:cs typeface="+mn-cs"/>
              </a:rPr>
              <a:t>C</a:t>
            </a:r>
            <a:r>
              <a:rPr lang="it-IT" sz="1600" b="0" dirty="0">
                <a:solidFill>
                  <a:schemeClr val="bg1">
                    <a:lumMod val="95000"/>
                  </a:schemeClr>
                </a:solidFill>
                <a:ea typeface="+mn-ea"/>
                <a:cs typeface="+mn-cs"/>
              </a:rPr>
              <a:t>P,MCSA,MCSE dal 2017 MCT e dal 2014 MVP per SQL Server e relatore in diverse conferenze </a:t>
            </a:r>
            <a:r>
              <a:rPr lang="it-IT" sz="1600" b="0" dirty="0">
                <a:ea typeface="+mn-ea"/>
                <a:cs typeface="+mn-cs"/>
              </a:rPr>
              <a:t>sul tema.</a:t>
            </a:r>
          </a:p>
          <a:p>
            <a:pPr marL="1142971" lvl="2" indent="-228594" algn="l" defTabSz="914377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kern="1200" dirty="0">
                <a:latin typeface="+mn-lt"/>
                <a:ea typeface="+mn-ea"/>
                <a:cs typeface="+mn-cs"/>
              </a:rPr>
              <a:t>info@marcopozzan.it</a:t>
            </a:r>
          </a:p>
          <a:p>
            <a:pPr marL="1142971" lvl="2" indent="-228594" algn="l" defTabSz="914377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GB" sz="2000" kern="1200" dirty="0">
                <a:latin typeface="+mn-lt"/>
                <a:ea typeface="+mn-ea"/>
                <a:cs typeface="+mn-cs"/>
              </a:rPr>
              <a:t>@marcopozzan.it</a:t>
            </a:r>
          </a:p>
          <a:p>
            <a:pPr marL="1142971" lvl="2" indent="-228594" algn="l" defTabSz="914377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www.marcopozzan.it	</a:t>
            </a:r>
          </a:p>
          <a:p>
            <a:pPr marL="1142971" lvl="2" indent="-228594" algn="l" defTabSz="914377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http://www.scoop.it/u/marco-pozzan</a:t>
            </a:r>
          </a:p>
          <a:p>
            <a:pPr marL="1142971" lvl="2" indent="-228594" algn="l" defTabSz="914377" rtl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2000" kern="1200" dirty="0">
                <a:latin typeface="+mn-lt"/>
                <a:ea typeface="+mn-ea"/>
                <a:cs typeface="+mn-cs"/>
              </a:rPr>
              <a:t>http://paper.li/marcopozzan/1422524394</a:t>
            </a:r>
            <a:endParaRPr lang="it-IT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8F7FA757-7105-5CC4-DF87-DE9325D2A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9141" y="5214564"/>
            <a:ext cx="1310295" cy="93969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8ADA3D8F-2137-FE02-99FF-9022477B1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3570" y="4498760"/>
            <a:ext cx="1263594" cy="633101"/>
          </a:xfrm>
          <a:prstGeom prst="rect">
            <a:avLst/>
          </a:prstGeom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E9450DDB-8CB1-FAE2-B2BE-94168961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030" y="3084695"/>
            <a:ext cx="1954138" cy="600186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6C5D3981-8186-3C6E-9B17-D34B371F47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3570" y="3754078"/>
            <a:ext cx="1310295" cy="643236"/>
          </a:xfrm>
          <a:prstGeom prst="rect">
            <a:avLst/>
          </a:prstGeom>
        </p:spPr>
      </p:pic>
      <p:pic>
        <p:nvPicPr>
          <p:cNvPr id="10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DF0D4CE-01D7-45A5-EA06-67863107FBA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4" y="3732006"/>
            <a:ext cx="1067772" cy="1067772"/>
          </a:xfrm>
          <a:prstGeom prst="rect">
            <a:avLst/>
          </a:prstGeom>
        </p:spPr>
      </p:pic>
      <p:pic>
        <p:nvPicPr>
          <p:cNvPr id="11" name="Picture 13" descr="A blue and white sign&#10;&#10;Description automatically generated">
            <a:extLst>
              <a:ext uri="{FF2B5EF4-FFF2-40B4-BE49-F238E27FC236}">
                <a16:creationId xmlns:a16="http://schemas.microsoft.com/office/drawing/2014/main" id="{89BA3655-0B03-35AF-AF32-24D29BA5067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4" y="5013032"/>
            <a:ext cx="1067772" cy="10677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9F5C73-F98A-2F47-E4A2-DA8C6632D2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9420" y="1423439"/>
            <a:ext cx="144800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616" y="704088"/>
            <a:ext cx="10515600" cy="1325563"/>
          </a:xfr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sz="2800" b="1" dirty="0" err="1">
                <a:solidFill>
                  <a:schemeClr val="bg1"/>
                </a:solidFill>
                <a:latin typeface="+mn-lt"/>
              </a:rPr>
              <a:t>Quante</a:t>
            </a:r>
            <a:r>
              <a:rPr lang="en-US" sz="2800" b="1" dirty="0">
                <a:solidFill>
                  <a:schemeClr val="bg1"/>
                </a:solidFill>
                <a:latin typeface="+mn-lt"/>
              </a:rPr>
              <a:t> tabelle dei fatti?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 Data Modeling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6738" y="1268855"/>
            <a:ext cx="112886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Multipli eventi uniti assieme</a:t>
            </a: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endParaRPr lang="it-IT" sz="2400" b="1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</a:endParaRPr>
          </a:p>
          <a:p>
            <a:r>
              <a:rPr lang="it-IT" sz="2400" b="1" dirty="0">
                <a:solidFill>
                  <a:schemeClr val="bg1"/>
                </a:solidFill>
                <a:latin typeface="+mj-lt"/>
              </a:rPr>
              <a:t>Modello corretto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5584D5-3E67-4007-A6BA-D6A0FECB3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634" y="1463490"/>
            <a:ext cx="6225380" cy="222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FDECBE-FA97-4F50-B947-5515C423BD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2074" y="3763978"/>
            <a:ext cx="3611440" cy="284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074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Perchè scegliere il giusto modello?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677" y="825406"/>
            <a:ext cx="11288646" cy="4296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b="1" spc="-100" dirty="0">
                <a:ln w="3175">
                  <a:noFill/>
                </a:ln>
                <a:solidFill>
                  <a:schemeClr val="bg1"/>
                </a:solidFill>
                <a:ea typeface="ＭＳ Ｐゴシック" charset="0"/>
                <a:cs typeface="Segoe UI" panose="020B0502040204020203" pitchFamily="34" charset="0"/>
              </a:rPr>
              <a:t>Se il modello non è quello giusto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Il codice DAX tende ad essere molto complesso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Le formule sono difficili da pensare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La complessità si trasforma in problemi di prestazioni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800" b="1" spc="-100" dirty="0">
                <a:ln w="3175">
                  <a:noFill/>
                </a:ln>
                <a:solidFill>
                  <a:schemeClr val="bg1"/>
                </a:solidFill>
                <a:ea typeface="ＭＳ Ｐゴシック" charset="0"/>
                <a:cs typeface="Segoe UI" panose="020B0502040204020203" pitchFamily="34" charset="0"/>
              </a:rPr>
              <a:t>Con il modello corretto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Il codice DAX è semplice, come dovrebbe essere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Le prestazioni sono eccezionali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800" b="1" spc="-100" dirty="0">
                <a:ln w="3175">
                  <a:noFill/>
                </a:ln>
                <a:solidFill>
                  <a:schemeClr val="bg1"/>
                </a:solidFill>
                <a:ea typeface="ＭＳ Ｐゴシック" charset="0"/>
                <a:cs typeface="Segoe UI" panose="020B0502040204020203" pitchFamily="34" charset="0"/>
              </a:rPr>
              <a:t>Costruire il modello giusto richiede esperienza </a:t>
            </a:r>
            <a:r>
              <a:rPr lang="it-IT" sz="2800" b="1" spc="-100" dirty="0">
                <a:ln w="3175">
                  <a:noFill/>
                </a:ln>
                <a:solidFill>
                  <a:schemeClr val="bg1"/>
                </a:solidFill>
                <a:ea typeface="ＭＳ Ｐゴシック" charset="0"/>
                <a:cs typeface="Segoe UI" panose="020B0502040204020203" pitchFamily="34" charset="0"/>
                <a:sym typeface="Wingdings" panose="05000000000000000000" pitchFamily="2" charset="2"/>
              </a:rPr>
              <a:t> chiama un esperto </a:t>
            </a:r>
            <a:endParaRPr lang="en-US" sz="2800" b="1" spc="-100" dirty="0">
              <a:ln w="3175">
                <a:noFill/>
              </a:ln>
              <a:solidFill>
                <a:schemeClr val="bg1"/>
              </a:solidFill>
              <a:ea typeface="ＭＳ Ｐゴシック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18185-7334-1509-54D7-779FB1BFD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176" y="5308593"/>
            <a:ext cx="1448002" cy="1448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D3AA2B-4EF3-DDA7-24DA-19CF39D4B7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5843" y="36543"/>
            <a:ext cx="3456568" cy="45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243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Compiti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del data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modeller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1677" y="729930"/>
            <a:ext cx="11288646" cy="38041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2800" b="1" spc="-100" dirty="0">
                <a:ln w="3175">
                  <a:noFill/>
                </a:ln>
                <a:solidFill>
                  <a:schemeClr val="bg1"/>
                </a:solidFill>
                <a:ea typeface="ＭＳ Ｐゴシック" charset="0"/>
                <a:cs typeface="Segoe UI" panose="020B0502040204020203" pitchFamily="34" charset="0"/>
              </a:rPr>
              <a:t>Cosa significa data modeling</a:t>
            </a: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Conoscere diversi schemi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Essere in grado di abbinare il modello a un pattern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Applicare il pattern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r>
              <a:rPr lang="it-IT" sz="2400" dirty="0">
                <a:solidFill>
                  <a:schemeClr val="bg1"/>
                </a:solidFill>
                <a:latin typeface="+mj-lt"/>
              </a:rPr>
              <a:t>• Adattare le piccole differenze che appaiono in un modello custom</a:t>
            </a:r>
          </a:p>
          <a:p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I pattern si imparano con l’esperienza e questo corso non copre questi argomenti</a:t>
            </a:r>
          </a:p>
        </p:txBody>
      </p:sp>
    </p:spTree>
    <p:extLst>
      <p:ext uri="{BB962C8B-B14F-4D97-AF65-F5344CB8AC3E}">
        <p14:creationId xmlns:p14="http://schemas.microsoft.com/office/powerpoint/2010/main" val="283586212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Il tuo (business/modello) è </a:t>
            </a:r>
            <a:r>
              <a:rPr lang="en-US" sz="36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diverso</a:t>
            </a:r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?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6738" y="1268855"/>
            <a:ext cx="11288646" cy="49675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dirty="0">
                <a:solidFill>
                  <a:schemeClr val="bg1"/>
                </a:solidFill>
                <a:latin typeface="+mj-lt"/>
                <a:ea typeface="ＭＳ Ｐゴシック" charset="0"/>
              </a:rPr>
              <a:t>All'inizio, senti sempre il tuo modello diverso da quelli standard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3200" dirty="0">
              <a:solidFill>
                <a:schemeClr val="bg1"/>
              </a:solidFill>
              <a:latin typeface="+mj-lt"/>
              <a:ea typeface="ＭＳ Ｐゴシック" charset="0"/>
            </a:endParaRP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b="1" dirty="0">
                <a:solidFill>
                  <a:srgbClr val="FFFF00"/>
                </a:solidFill>
                <a:latin typeface="+mj-lt"/>
                <a:ea typeface="ＭＳ Ｐゴシック" charset="0"/>
              </a:rPr>
              <a:t>ma ricordati che il 99,9% delle volte, non è così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3200" dirty="0">
              <a:solidFill>
                <a:schemeClr val="bg1"/>
              </a:solidFill>
              <a:latin typeface="+mj-lt"/>
              <a:ea typeface="ＭＳ Ｐゴシック" charset="0"/>
            </a:endParaRP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dirty="0">
                <a:solidFill>
                  <a:schemeClr val="bg1"/>
                </a:solidFill>
                <a:latin typeface="+mj-lt"/>
                <a:ea typeface="ＭＳ Ｐゴシック" charset="0"/>
              </a:rPr>
              <a:t>Non deviare dalla modellazione standard, a meno che tu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dirty="0">
                <a:solidFill>
                  <a:schemeClr val="bg1"/>
                </a:solidFill>
                <a:latin typeface="+mj-lt"/>
                <a:ea typeface="ＭＳ Ｐゴシック" charset="0"/>
              </a:rPr>
              <a:t>non sai davvero cosa stai facendo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3200" dirty="0">
              <a:solidFill>
                <a:schemeClr val="bg1"/>
              </a:solidFill>
              <a:latin typeface="+mj-lt"/>
              <a:ea typeface="ＭＳ Ｐゴシック" charset="0"/>
            </a:endParaRP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b="1" dirty="0">
                <a:solidFill>
                  <a:schemeClr val="bg1"/>
                </a:solidFill>
                <a:latin typeface="+mj-lt"/>
                <a:ea typeface="ＭＳ Ｐゴシック" charset="0"/>
              </a:rPr>
              <a:t>«La Business Intelligence è nata nel 1958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b="1" dirty="0">
                <a:solidFill>
                  <a:schemeClr val="bg1"/>
                </a:solidFill>
                <a:latin typeface="+mj-lt"/>
                <a:ea typeface="ＭＳ Ｐゴシック" charset="0"/>
              </a:rPr>
              <a:t>e in 60 anni abbiamo analizzato quasi tutti i modelli esistenti</a:t>
            </a:r>
          </a:p>
          <a:p>
            <a:pPr algn="ctr" defTabSz="91350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b="1" dirty="0">
                <a:solidFill>
                  <a:schemeClr val="bg1"/>
                </a:solidFill>
                <a:latin typeface="+mj-lt"/>
                <a:ea typeface="ＭＳ Ｐゴシック" charset="0"/>
              </a:rPr>
              <a:t>Abbiamo scoperto che gli schemi a stella sono l'opzione migliore»</a:t>
            </a:r>
            <a:endParaRPr lang="en-US" sz="3200" b="1" dirty="0">
              <a:solidFill>
                <a:schemeClr val="bg1"/>
              </a:solidFill>
              <a:latin typeface="+mj-lt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6156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Quindi perché è importante avere il data model?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269238" y="741977"/>
            <a:ext cx="11655840" cy="524527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endParaRPr lang="en-US" sz="2800" b="1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A052C1-5695-4680-BF05-858F30F2A05F}"/>
              </a:ext>
            </a:extLst>
          </p:cNvPr>
          <p:cNvSpPr/>
          <p:nvPr/>
        </p:nvSpPr>
        <p:spPr>
          <a:xfrm>
            <a:off x="546738" y="1268855"/>
            <a:ext cx="11288646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Migliora la comprensibilità dei dati</a:t>
            </a:r>
          </a:p>
          <a:p>
            <a:pPr lvl="0"/>
            <a:endParaRPr lang="it-IT" sz="32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Aumenta le prestazioni dei processi</a:t>
            </a:r>
          </a:p>
          <a:p>
            <a:pPr lvl="0"/>
            <a:endParaRPr lang="it-IT" sz="32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Evita di lavorare tanto con i linguaggio analitico per eseguire i calcoli</a:t>
            </a:r>
          </a:p>
          <a:p>
            <a:pPr lvl="0"/>
            <a:endParaRPr lang="it-IT" sz="3200" dirty="0">
              <a:solidFill>
                <a:schemeClr val="bg1"/>
              </a:solidFill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</a:rPr>
              <a:t>Aumenta la resilienza al cambiamento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092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    Che cosa sono le relazioni in PBI Desktop?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779AF2-6849-4202-9E2B-CF2B9C359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8583" y="1722349"/>
            <a:ext cx="6134837" cy="412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025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CE2B615-56CA-5F2D-83FC-CF81075E7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875" y="392653"/>
            <a:ext cx="10448250" cy="60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9810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392ECE2-4D8F-F304-9ED1-31A636C5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018" y="771525"/>
            <a:ext cx="9636919" cy="608647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AFD6280-2E38-9CE7-A426-407D0E0F7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Cross-Filter</a:t>
            </a:r>
          </a:p>
        </p:txBody>
      </p:sp>
    </p:spTree>
    <p:extLst>
      <p:ext uri="{BB962C8B-B14F-4D97-AF65-F5344CB8AC3E}">
        <p14:creationId xmlns:p14="http://schemas.microsoft.com/office/powerpoint/2010/main" val="136285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219AF99B-7AB5-9546-2D81-D2F3E9DB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492" y="696883"/>
            <a:ext cx="9763124" cy="616111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06258A8-3CB8-3977-E199-80F6705D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Cross-Filter</a:t>
            </a:r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736B379-8B0E-80A3-C68C-5DAF9D5C1B65}"/>
              </a:ext>
            </a:extLst>
          </p:cNvPr>
          <p:cNvCxnSpPr/>
          <p:nvPr/>
        </p:nvCxnSpPr>
        <p:spPr>
          <a:xfrm flipV="1">
            <a:off x="3784349" y="4653481"/>
            <a:ext cx="2408221" cy="172016"/>
          </a:xfrm>
          <a:prstGeom prst="bentConnector3">
            <a:avLst/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57D9ABB1-12DF-9446-1763-9FFD718BB176}"/>
              </a:ext>
            </a:extLst>
          </p:cNvPr>
          <p:cNvCxnSpPr>
            <a:cxnSpLocks/>
          </p:cNvCxnSpPr>
          <p:nvPr/>
        </p:nvCxnSpPr>
        <p:spPr>
          <a:xfrm flipV="1">
            <a:off x="7369520" y="4567473"/>
            <a:ext cx="559806" cy="258024"/>
          </a:xfrm>
          <a:prstGeom prst="bentConnector3">
            <a:avLst/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9763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706258A8-3CB8-3977-E199-80F6705D6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Cross-Filter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22C2E9-1504-A627-0979-19C0F68C0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668" y="773375"/>
            <a:ext cx="9611150" cy="6084625"/>
          </a:xfrm>
          <a:prstGeom prst="rect">
            <a:avLst/>
          </a:prstGeom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2BEF0F1F-70B9-B03C-901A-7F6749AB9A6D}"/>
              </a:ext>
            </a:extLst>
          </p:cNvPr>
          <p:cNvCxnSpPr>
            <a:cxnSpLocks/>
          </p:cNvCxnSpPr>
          <p:nvPr/>
        </p:nvCxnSpPr>
        <p:spPr>
          <a:xfrm flipV="1">
            <a:off x="3784349" y="4653481"/>
            <a:ext cx="2408221" cy="172016"/>
          </a:xfrm>
          <a:prstGeom prst="bentConnector3">
            <a:avLst/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07F7DFA0-D076-227F-3BE9-8F682BEC787E}"/>
              </a:ext>
            </a:extLst>
          </p:cNvPr>
          <p:cNvCxnSpPr>
            <a:cxnSpLocks/>
          </p:cNvCxnSpPr>
          <p:nvPr/>
        </p:nvCxnSpPr>
        <p:spPr>
          <a:xfrm flipV="1">
            <a:off x="7369520" y="4671588"/>
            <a:ext cx="1647731" cy="153909"/>
          </a:xfrm>
          <a:prstGeom prst="bentConnector3">
            <a:avLst/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666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5042" y="36543"/>
            <a:ext cx="11099599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en-US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AGENDA</a:t>
            </a:r>
          </a:p>
        </p:txBody>
      </p:sp>
      <p:sp>
        <p:nvSpPr>
          <p:cNvPr id="5" name="Rectangle 4"/>
          <p:cNvSpPr/>
          <p:nvPr/>
        </p:nvSpPr>
        <p:spPr>
          <a:xfrm>
            <a:off x="452387" y="691549"/>
            <a:ext cx="11531019" cy="2575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Concetti base di data modelling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Tipi diversi di data model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Data Model in Power BI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Caso </a:t>
            </a:r>
            <a:r>
              <a:rPr lang="en-US" sz="2400" dirty="0" err="1">
                <a:solidFill>
                  <a:schemeClr val="bg1"/>
                </a:solidFill>
              </a:rPr>
              <a:t>d’uso</a:t>
            </a:r>
            <a:r>
              <a:rPr lang="en-US" sz="2400" dirty="0">
                <a:solidFill>
                  <a:schemeClr val="bg1"/>
                </a:solidFill>
              </a:rPr>
              <a:t> reale</a:t>
            </a:r>
          </a:p>
          <a:p>
            <a:pPr>
              <a:lnSpc>
                <a:spcPct val="120000"/>
              </a:lnSpc>
            </a:pP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525989"/>
      </p:ext>
    </p:extLst>
  </p:cSld>
  <p:clrMapOvr>
    <a:masterClrMapping/>
  </p:clrMapOvr>
  <p:transition>
    <p:fade/>
  </p:transition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Ambiguty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52DB6-F633-4614-2EC5-4742E7088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367" y="1046280"/>
            <a:ext cx="8784445" cy="5532099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3146994B-ED73-2273-F7B5-71FA0672673D}"/>
              </a:ext>
            </a:extLst>
          </p:cNvPr>
          <p:cNvCxnSpPr>
            <a:cxnSpLocks/>
          </p:cNvCxnSpPr>
          <p:nvPr/>
        </p:nvCxnSpPr>
        <p:spPr>
          <a:xfrm rot="10800000">
            <a:off x="3168713" y="3618671"/>
            <a:ext cx="1448554" cy="1134401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125CD7A-6EAE-EC71-1453-AFB0A3B2186B}"/>
              </a:ext>
            </a:extLst>
          </p:cNvPr>
          <p:cNvCxnSpPr/>
          <p:nvPr/>
        </p:nvCxnSpPr>
        <p:spPr>
          <a:xfrm flipV="1">
            <a:off x="1855960" y="3887965"/>
            <a:ext cx="0" cy="115481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8513F05-B511-D445-6F75-6EE38140C140}"/>
              </a:ext>
            </a:extLst>
          </p:cNvPr>
          <p:cNvCxnSpPr>
            <a:cxnSpLocks/>
          </p:cNvCxnSpPr>
          <p:nvPr/>
        </p:nvCxnSpPr>
        <p:spPr>
          <a:xfrm flipV="1">
            <a:off x="6553200" y="4348934"/>
            <a:ext cx="1276279" cy="232876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3872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-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Ambiguty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93198A-5265-7C03-F763-3071CCF2C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468" y="1070331"/>
            <a:ext cx="9132451" cy="5635269"/>
          </a:xfrm>
          <a:prstGeom prst="rect">
            <a:avLst/>
          </a:prstGeom>
        </p:spPr>
      </p:pic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35812C9-06AF-5B09-9334-E827CC11814C}"/>
              </a:ext>
            </a:extLst>
          </p:cNvPr>
          <p:cNvCxnSpPr>
            <a:cxnSpLocks/>
          </p:cNvCxnSpPr>
          <p:nvPr/>
        </p:nvCxnSpPr>
        <p:spPr>
          <a:xfrm rot="10800000">
            <a:off x="3223034" y="3654885"/>
            <a:ext cx="1448554" cy="1134401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AC8055-93D6-B3FE-E31C-8D2351F0D510}"/>
              </a:ext>
            </a:extLst>
          </p:cNvPr>
          <p:cNvCxnSpPr/>
          <p:nvPr/>
        </p:nvCxnSpPr>
        <p:spPr>
          <a:xfrm flipV="1">
            <a:off x="1855960" y="3887965"/>
            <a:ext cx="0" cy="1154815"/>
          </a:xfrm>
          <a:prstGeom prst="straightConnector1">
            <a:avLst/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D739B58-9820-57DE-956F-1497D3D3047A}"/>
              </a:ext>
            </a:extLst>
          </p:cNvPr>
          <p:cNvCxnSpPr>
            <a:cxnSpLocks/>
          </p:cNvCxnSpPr>
          <p:nvPr/>
        </p:nvCxnSpPr>
        <p:spPr>
          <a:xfrm flipV="1">
            <a:off x="6787341" y="4348934"/>
            <a:ext cx="1276279" cy="232876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050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960"/>
          </a:xfrm>
          <a:solidFill>
            <a:srgbClr val="324147"/>
          </a:solidFill>
        </p:spPr>
        <p:txBody>
          <a:bodyPr>
            <a:normAutofit/>
          </a:bodyPr>
          <a:lstStyle/>
          <a:p>
            <a:pPr defTabSz="342900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Cardinalità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di una relazioni in PBI Desktop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6C35DF2-5884-4D62-874A-4569314B472F}"/>
              </a:ext>
            </a:extLst>
          </p:cNvPr>
          <p:cNvSpPr txBox="1">
            <a:spLocks/>
          </p:cNvSpPr>
          <p:nvPr/>
        </p:nvSpPr>
        <p:spPr>
          <a:xfrm>
            <a:off x="762000" y="914401"/>
            <a:ext cx="11430000" cy="43775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594" indent="-228594" defTabSz="914377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1pPr>
            <a:lvl2pPr marL="68578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2pPr>
            <a:lvl3pPr marL="1142971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3pPr>
            <a:lvl4pPr marL="1600160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4pPr>
            <a:lvl5pPr marL="2057349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 riferisce alla relazione tra due tabelle</a:t>
            </a:r>
          </a:p>
          <a:p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</a:t>
            </a:r>
          </a:p>
          <a:p>
            <a:pPr lvl="1">
              <a:spcBef>
                <a:spcPts val="750"/>
              </a:spcBef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Colonna che necessita di valori univoci</a:t>
            </a:r>
          </a:p>
          <a:p>
            <a:pPr lvl="1">
              <a:spcBef>
                <a:spcPts val="750"/>
              </a:spcBef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E’ il target di una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tabella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espansa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concetto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avanzato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spcBef>
                <a:spcPts val="750"/>
              </a:spcBef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E’ la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sorgente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della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propagazione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del filter context</a:t>
            </a:r>
          </a:p>
          <a:p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</a:t>
            </a:r>
          </a:p>
          <a:p>
            <a:pPr lvl="1">
              <a:spcBef>
                <a:spcPts val="750"/>
              </a:spcBef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Colonna che potrebbe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contenere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dupplicati</a:t>
            </a:r>
            <a:endParaRPr lang="en-US" sz="2325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spcBef>
                <a:spcPts val="750"/>
              </a:spcBef>
            </a:pP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Sorgente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della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tabella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espansa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concetto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avanzato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lvl="1">
              <a:spcBef>
                <a:spcPts val="750"/>
              </a:spcBef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E’ il target della propagazione del filter context</a:t>
            </a:r>
          </a:p>
          <a:p>
            <a:pPr lvl="1"/>
            <a:endParaRPr lang="en-US" sz="2400" dirty="0">
              <a:solidFill>
                <a:schemeClr val="bg1"/>
              </a:solidFill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5832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960"/>
          </a:xfrm>
          <a:solidFill>
            <a:srgbClr val="324147"/>
          </a:solidFill>
        </p:spPr>
        <p:txBody>
          <a:bodyPr>
            <a:normAutofit/>
          </a:bodyPr>
          <a:lstStyle/>
          <a:p>
            <a:pPr defTabSz="342900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Cardinalità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di una relazione in PBI Desktop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790576" y="1000126"/>
            <a:ext cx="9886950" cy="4377589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defPPr>
              <a:defRPr lang="en-US"/>
            </a:defPPr>
            <a:lvl1pPr marL="228594" indent="-228594" defTabSz="914377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1pPr>
            <a:lvl2pPr marL="685783" lvl="1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2pPr>
            <a:lvl3pPr marL="1142971" lvl="2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3pPr>
            <a:lvl4pPr marL="1600160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4pPr>
            <a:lvl5pPr marL="2057349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One-to-many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 relazione più importante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(*:1): </a:t>
            </a:r>
            <a:r>
              <a:rPr lang="it-IT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Questo è il tipo predefinito e più comune. La prima tabella presenta più istanze del valore di join. La seconda tabella ha un'istanza del valore; 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(1:*): </a:t>
            </a:r>
            <a:r>
              <a:rPr lang="it-IT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Questa è la relazione inversa del tipo Many to One. </a:t>
            </a:r>
          </a:p>
          <a:p>
            <a:pPr>
              <a:lnSpc>
                <a:spcPct val="100000"/>
              </a:lnSpc>
            </a:pP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One-to-one (1:1): </a:t>
            </a:r>
          </a:p>
          <a:p>
            <a:pPr lvl="1">
              <a:lnSpc>
                <a:spcPct val="100000"/>
              </a:lnSpc>
            </a:pPr>
            <a:r>
              <a:rPr lang="it-IT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Meno comune di Molti a uno, in quanto solo una istanza del valore esiste nelle due tabelle correlate.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L’espansione (blank row viene forzata) avvine in entrambe le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direzioni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(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concetto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2325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avanzato</a:t>
            </a: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  <a:endParaRPr lang="en-US" sz="2325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Il Cross-filter necessita di essere di tipo both</a:t>
            </a:r>
          </a:p>
        </p:txBody>
      </p:sp>
    </p:spTree>
    <p:extLst>
      <p:ext uri="{BB962C8B-B14F-4D97-AF65-F5344CB8AC3E}">
        <p14:creationId xmlns:p14="http://schemas.microsoft.com/office/powerpoint/2010/main" val="3580973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822960"/>
          </a:xfrm>
          <a:solidFill>
            <a:srgbClr val="324147"/>
          </a:solidFill>
        </p:spPr>
        <p:txBody>
          <a:bodyPr>
            <a:normAutofit/>
          </a:bodyPr>
          <a:lstStyle/>
          <a:p>
            <a:pPr defTabSz="342900"/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		</a:t>
            </a:r>
            <a:r>
              <a:rPr lang="en-GB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Cardinalità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di una relazione in PBI Desktop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85801" y="914401"/>
            <a:ext cx="9810750" cy="437758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defPPr>
              <a:defRPr lang="en-US"/>
            </a:defPPr>
            <a:lvl1pPr marL="228594" indent="-228594" defTabSz="914377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1pPr>
            <a:lvl2pPr marL="685783" lvl="1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2pPr>
            <a:lvl3pPr marL="1142971" lvl="2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3pPr>
            <a:lvl4pPr marL="1600160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4pPr>
            <a:lvl5pPr marL="2057349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>
                <a:solidFill>
                  <a:srgbClr val="424242"/>
                </a:solidFill>
                <a:latin typeface="HelveticaNeue" panose="00000400000000000000" pitchFamily="2" charset="0"/>
              </a:defRPr>
            </a:lvl5pPr>
            <a:lvl6pPr marL="2514537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726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8914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103" indent="-228594" defTabSz="914377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2325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Many-to-Many (*:*) Weak relationships!!!!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Nuova e pericolosa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Non c’è espansione di tabella (blank row non viene forzata)</a:t>
            </a:r>
          </a:p>
          <a:p>
            <a:pPr lvl="1">
              <a:lnSpc>
                <a:spcPct val="100000"/>
              </a:lnSpc>
            </a:pP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Necessita di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decidere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il cross-filter direction</a:t>
            </a:r>
          </a:p>
          <a:p>
            <a:pPr lvl="1">
              <a:lnSpc>
                <a:spcPct val="100000"/>
              </a:lnSpc>
            </a:pP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Presente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da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Ottobre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2018 (Attenzione non </a:t>
            </a:r>
            <a:r>
              <a:rPr lang="en-US" sz="2325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confondete</a:t>
            </a:r>
            <a:r>
              <a:rPr lang="en-US" sz="2325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con la many-to-many tra dimensioni!!!)</a:t>
            </a:r>
          </a:p>
          <a:p>
            <a:pPr lvl="2">
              <a:lnSpc>
                <a:spcPct val="100000"/>
              </a:lnSpc>
            </a:pPr>
            <a:r>
              <a:rPr lang="en-US" sz="2325" b="1" dirty="0">
                <a:solidFill>
                  <a:srgbClr val="FFFF0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Implementabile con un pattern (*:1) + (1:*)</a:t>
            </a:r>
          </a:p>
        </p:txBody>
      </p:sp>
      <p:sp>
        <p:nvSpPr>
          <p:cNvPr id="3" name="Nuvola 2">
            <a:extLst>
              <a:ext uri="{FF2B5EF4-FFF2-40B4-BE49-F238E27FC236}">
                <a16:creationId xmlns:a16="http://schemas.microsoft.com/office/drawing/2014/main" id="{CDFCE496-0F56-9EE4-8292-9CF01A7E6CC1}"/>
              </a:ext>
            </a:extLst>
          </p:cNvPr>
          <p:cNvSpPr/>
          <p:nvPr/>
        </p:nvSpPr>
        <p:spPr bwMode="auto">
          <a:xfrm>
            <a:off x="6534150" y="3215540"/>
            <a:ext cx="5124450" cy="2076450"/>
          </a:xfrm>
          <a:prstGeom prst="cloud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it-IT" sz="32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</a:rPr>
              <a:t>NON E’ QUELLO CHE SEMBRA </a:t>
            </a:r>
            <a:r>
              <a:rPr lang="it-IT" sz="3200" b="1" dirty="0">
                <a:solidFill>
                  <a:schemeClr val="bg1"/>
                </a:solidFill>
                <a:latin typeface="+mj-lt"/>
                <a:ea typeface="Segoe UI" pitchFamily="34" charset="0"/>
                <a:cs typeface="Segoe UI" pitchFamily="34" charset="0"/>
                <a:sym typeface="Wingdings" panose="05000000000000000000" pitchFamily="2" charset="2"/>
              </a:rPr>
              <a:t></a:t>
            </a:r>
            <a:endParaRPr lang="it-IT" sz="32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378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M2M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040B6775-FC34-6714-5D23-AABBADBAB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88" y="1215941"/>
            <a:ext cx="7401600" cy="264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2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M2M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4AC1488-3619-22E9-C5D5-C0202B9D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963" y="997384"/>
            <a:ext cx="7066771" cy="49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835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M2M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5FFFDD5-FCC9-624B-C5C1-3D7EAB715C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175" y="822960"/>
            <a:ext cx="7804969" cy="509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05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M2M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D74C2D-0018-1A11-4A59-E679EED42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6" y="822960"/>
            <a:ext cx="7674738" cy="525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426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B372E9-F291-F483-A76D-C0671547C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24" y="0"/>
            <a:ext cx="11344275" cy="822960"/>
          </a:xfrm>
          <a:solidFill>
            <a:srgbClr val="324147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dirty="0"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attiva</a:t>
            </a:r>
            <a:endParaRPr lang="en-GB" sz="28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586AFEA-C3DA-439E-AF3A-0D1CCE19D804}"/>
              </a:ext>
            </a:extLst>
          </p:cNvPr>
          <p:cNvSpPr txBox="1">
            <a:spLocks/>
          </p:cNvSpPr>
          <p:nvPr/>
        </p:nvSpPr>
        <p:spPr>
          <a:xfrm>
            <a:off x="914400" y="152400"/>
            <a:ext cx="11277601" cy="822960"/>
          </a:xfrm>
          <a:prstGeom prst="rect">
            <a:avLst/>
          </a:prstGeom>
          <a:solidFill>
            <a:srgbClr val="324147"/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5294" kern="1200" spc="-100">
                <a:ln w="3175">
                  <a:noFill/>
                </a:ln>
                <a:gradFill>
                  <a:gsLst>
                    <a:gs pos="2917">
                      <a:schemeClr val="bg1"/>
                    </a:gs>
                    <a:gs pos="100000">
                      <a:schemeClr val="bg1"/>
                    </a:gs>
                  </a:gsLst>
                  <a:lin ang="5400000" scaled="0"/>
                </a:gradFill>
                <a:latin typeface="+mj-lt"/>
                <a:ea typeface="ＭＳ Ｐゴシック" charset="0"/>
                <a:cs typeface="Segoe UI" pitchFamily="34" charset="0"/>
              </a:defRPr>
            </a:lvl1pPr>
            <a:lvl2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2pPr>
            <a:lvl3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3pPr>
            <a:lvl4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4pPr>
            <a:lvl5pPr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5pPr>
            <a:lvl6pPr marL="44819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6pPr>
            <a:lvl7pPr marL="896386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7pPr>
            <a:lvl8pPr marL="1344579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8pPr>
            <a:lvl9pPr marL="1792773" algn="l" defTabSz="913505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5294">
                <a:solidFill>
                  <a:schemeClr val="tx2"/>
                </a:solidFill>
                <a:latin typeface="Segoe UI Light" charset="0"/>
                <a:ea typeface="ＭＳ Ｐゴシック" charset="0"/>
                <a:cs typeface="Segoe UI" charset="0"/>
              </a:defRPr>
            </a:lvl9pPr>
          </a:lstStyle>
          <a:p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Attenzione alla </a:t>
            </a:r>
            <a:r>
              <a:rPr lang="en-GB" sz="28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bidirezionalità</a:t>
            </a:r>
            <a:r>
              <a:rPr lang="en-GB" sz="28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– M2M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22D9BD6C-2A0F-C093-0E19-6BC99FCA00DC}"/>
              </a:ext>
            </a:extLst>
          </p:cNvPr>
          <p:cNvCxnSpPr/>
          <p:nvPr/>
        </p:nvCxnSpPr>
        <p:spPr>
          <a:xfrm>
            <a:off x="3223033" y="2779414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20FC9E4F-EF30-68BB-13C2-8EB296D1F807}"/>
              </a:ext>
            </a:extLst>
          </p:cNvPr>
          <p:cNvCxnSpPr/>
          <p:nvPr/>
        </p:nvCxnSpPr>
        <p:spPr>
          <a:xfrm>
            <a:off x="6553200" y="2874475"/>
            <a:ext cx="1448555" cy="190123"/>
          </a:xfrm>
          <a:prstGeom prst="bentConnector3">
            <a:avLst>
              <a:gd name="adj1" fmla="val 64374"/>
            </a:avLst>
          </a:prstGeom>
          <a:ln w="38100">
            <a:headEnd type="non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9BF9C22-4709-6885-3DBE-4AA1D4EC9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812" y="822960"/>
            <a:ext cx="7674738" cy="4999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23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914400">
              <a:buNone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In excel siamo abituati a lavorare con una singola tabella</a:t>
            </a:r>
          </a:p>
          <a:p>
            <a:pPr marL="0" lvl="0" indent="0" defTabSz="914400">
              <a:buNone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marL="0" lvl="0" indent="0" defTabSz="914400">
              <a:buNone/>
            </a:pPr>
            <a:r>
              <a:rPr lang="en-US" sz="2400" b="1" dirty="0">
                <a:solidFill>
                  <a:schemeClr val="bg1"/>
                </a:solidFill>
                <a:ea typeface="+mn-ea"/>
                <a:cs typeface="+mn-cs"/>
              </a:rPr>
              <a:t>Con excel è semplice ed è già un data model</a:t>
            </a:r>
          </a:p>
          <a:p>
            <a:pPr marL="0" indent="0" defTabSz="914400">
              <a:buNone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marL="0" lvl="0" indent="0" defTabSz="914400">
              <a:buNone/>
            </a:pPr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Ma ci sono delle limitazioni</a:t>
            </a:r>
          </a:p>
          <a:p>
            <a:pPr defTabSz="914400"/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Il numero di righe è minore di un milione (</a:t>
            </a:r>
            <a:r>
              <a:rPr lang="en-US" sz="2400" b="1" dirty="0">
                <a:solidFill>
                  <a:schemeClr val="bg1"/>
                </a:solidFill>
              </a:rPr>
              <a:t>Il limite della dimensione limita la dimensione del modello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defTabSz="914400"/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La velocità e la memoria non sono ottimali</a:t>
            </a:r>
          </a:p>
          <a:p>
            <a:pPr defTabSz="914400"/>
            <a:r>
              <a:rPr lang="en-US" sz="2400" dirty="0">
                <a:solidFill>
                  <a:schemeClr val="bg1"/>
                </a:solidFill>
                <a:ea typeface="+mn-ea"/>
                <a:cs typeface="+mn-cs"/>
              </a:rPr>
              <a:t>Possiamo fare solo calcoli basici</a:t>
            </a:r>
          </a:p>
          <a:p>
            <a:pPr defTabSz="914400"/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Lavorare con 1 singola tabella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924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8" y="2084175"/>
            <a:ext cx="11922761" cy="3333220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 2 – Creare uno star schema con power query</a:t>
            </a:r>
          </a:p>
          <a:p>
            <a:endParaRPr lang="en-US" sz="6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4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69650"/>
            <a:ext cx="11922761" cy="3333220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 3 – Caso di modellazione</a:t>
            </a:r>
          </a:p>
          <a:p>
            <a:endParaRPr lang="en-US" sz="6600" b="1" dirty="0">
              <a:solidFill>
                <a:schemeClr val="tx1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F76B023-140D-0E25-EE95-2BADE82F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299" y="1440605"/>
            <a:ext cx="7965025" cy="536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169650"/>
            <a:ext cx="11922761" cy="3333220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Demo 3 – Caso di modellazione</a:t>
            </a:r>
          </a:p>
          <a:p>
            <a:endParaRPr lang="en-US" sz="6600" b="1" dirty="0">
              <a:solidFill>
                <a:schemeClr val="tx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A7FF47B-AE6D-8565-CEE5-09A899BA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47" y="1728465"/>
            <a:ext cx="6134956" cy="462027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2BC344E-0489-806E-5439-F2270B38E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460" y="2275108"/>
            <a:ext cx="1876402" cy="221756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79D60B4-7FBB-43A5-050E-591C76CEE2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7617" y="1357174"/>
            <a:ext cx="1566958" cy="220653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779B96-7774-426A-9F89-E607827640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0730" y="4612863"/>
            <a:ext cx="2325891" cy="1225962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090C99D2-93E9-EC85-9BCF-0C436ACF8D06}"/>
              </a:ext>
            </a:extLst>
          </p:cNvPr>
          <p:cNvSpPr/>
          <p:nvPr/>
        </p:nvSpPr>
        <p:spPr bwMode="auto">
          <a:xfrm>
            <a:off x="8367617" y="1647825"/>
            <a:ext cx="1566958" cy="247650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DC679788-1AAD-0D48-06D6-5FDA5E03505C}"/>
              </a:ext>
            </a:extLst>
          </p:cNvPr>
          <p:cNvSpPr/>
          <p:nvPr/>
        </p:nvSpPr>
        <p:spPr bwMode="auto">
          <a:xfrm>
            <a:off x="8201182" y="4914899"/>
            <a:ext cx="1800067" cy="295275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EB20FEAC-3250-78E1-3D79-09EA904A4755}"/>
              </a:ext>
            </a:extLst>
          </p:cNvPr>
          <p:cNvSpPr/>
          <p:nvPr/>
        </p:nvSpPr>
        <p:spPr bwMode="auto">
          <a:xfrm>
            <a:off x="1247797" y="2562224"/>
            <a:ext cx="1800066" cy="733426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A667A61B-1684-DFD0-148A-C78CA5014B6C}"/>
              </a:ext>
            </a:extLst>
          </p:cNvPr>
          <p:cNvSpPr/>
          <p:nvPr/>
        </p:nvSpPr>
        <p:spPr bwMode="auto">
          <a:xfrm>
            <a:off x="8367617" y="2562224"/>
            <a:ext cx="1566958" cy="247650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7A69FFA-3CF2-6906-7A0A-98302A48BD45}"/>
              </a:ext>
            </a:extLst>
          </p:cNvPr>
          <p:cNvSpPr/>
          <p:nvPr/>
        </p:nvSpPr>
        <p:spPr bwMode="auto">
          <a:xfrm>
            <a:off x="8201181" y="5210174"/>
            <a:ext cx="1800067" cy="295275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B14624E1-814D-B92B-5BBC-30AC39435134}"/>
              </a:ext>
            </a:extLst>
          </p:cNvPr>
          <p:cNvSpPr/>
          <p:nvPr/>
        </p:nvSpPr>
        <p:spPr bwMode="auto">
          <a:xfrm flipV="1">
            <a:off x="8377568" y="2314574"/>
            <a:ext cx="1566958" cy="247650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920F41A2-2CB0-B76C-6FF2-223C0B38C56E}"/>
              </a:ext>
            </a:extLst>
          </p:cNvPr>
          <p:cNvSpPr/>
          <p:nvPr/>
        </p:nvSpPr>
        <p:spPr bwMode="auto">
          <a:xfrm flipV="1">
            <a:off x="8326877" y="3271974"/>
            <a:ext cx="1566958" cy="247650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6FAE0DC-7378-CE1A-9EE4-081FEFA2F3DB}"/>
              </a:ext>
            </a:extLst>
          </p:cNvPr>
          <p:cNvSpPr/>
          <p:nvPr/>
        </p:nvSpPr>
        <p:spPr bwMode="auto">
          <a:xfrm>
            <a:off x="8210322" y="5500156"/>
            <a:ext cx="1800067" cy="295275"/>
          </a:xfrm>
          <a:prstGeom prst="rect">
            <a:avLst/>
          </a:prstGeom>
          <a:solidFill>
            <a:schemeClr val="accent4">
              <a:alpha val="38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827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69239" y="2084175"/>
            <a:ext cx="9860673" cy="1098762"/>
          </a:xfrm>
        </p:spPr>
        <p:txBody>
          <a:bodyPr/>
          <a:lstStyle/>
          <a:p>
            <a:r>
              <a:rPr lang="en-US" sz="6600" b="1" dirty="0">
                <a:solidFill>
                  <a:schemeClr val="bg1"/>
                </a:solidFill>
              </a:rPr>
              <a:t>Domande?</a:t>
            </a:r>
          </a:p>
        </p:txBody>
      </p:sp>
    </p:spTree>
    <p:extLst>
      <p:ext uri="{BB962C8B-B14F-4D97-AF65-F5344CB8AC3E}">
        <p14:creationId xmlns:p14="http://schemas.microsoft.com/office/powerpoint/2010/main" val="752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90557" y="665640"/>
            <a:ext cx="11899714" cy="2051485"/>
          </a:xfrm>
          <a:prstGeom prst="rect">
            <a:avLst/>
          </a:prstGeom>
        </p:spPr>
        <p:txBody>
          <a:bodyPr/>
          <a:lstStyle/>
          <a:p>
            <a:pPr marL="171450" indent="-171450" defTabSz="914400">
              <a:buFont typeface="Arial" charset="0"/>
              <a:buChar char="•"/>
            </a:pP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Problema 1: limite analitico</a:t>
            </a: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Se abbiamo il seguente excel (</a:t>
            </a: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L’ESPRESSIVITA’</a:t>
            </a: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 massima è data dalle colonne che si vedono)</a:t>
            </a: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Se non ci sono le colonne nel tabellone non si possono fare le analisi</a:t>
            </a:r>
            <a:endParaRPr lang="it-IT" sz="832" dirty="0">
              <a:solidFill>
                <a:schemeClr val="bg1"/>
              </a:solidFill>
              <a:ea typeface="+mn-ea"/>
              <a:cs typeface="+mn-cs"/>
            </a:endParaRPr>
          </a:p>
          <a:p>
            <a:pPr marL="171450" indent="-171450" defTabSz="914400">
              <a:buFont typeface="Arial" charset="0"/>
              <a:buChar char="•"/>
            </a:pP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Esempio: Se dobbiamo aggiungere l’analisi per </a:t>
            </a:r>
            <a:r>
              <a:rPr lang="it-IT" sz="2400" b="1" dirty="0">
                <a:solidFill>
                  <a:schemeClr val="bg1"/>
                </a:solidFill>
                <a:ea typeface="+mn-ea"/>
                <a:cs typeface="+mn-cs"/>
              </a:rPr>
              <a:t>Nome del Podotto </a:t>
            </a: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che non c’è allora dobbiamo portarci il nome dentro la nostra tabella presa da un’altra tabella </a:t>
            </a: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pPr marL="0" indent="0" defTabSz="914400">
              <a:buNone/>
            </a:pPr>
            <a:endParaRPr lang="en-US" sz="2400" dirty="0">
              <a:solidFill>
                <a:schemeClr val="bg1"/>
              </a:soli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Lavorare con 1 singola tabella: Problema 1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D2A593-1043-4E8B-882E-5A057216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6831" y="3185761"/>
            <a:ext cx="7302323" cy="337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820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1"/>
          </p:nvPr>
        </p:nvSpPr>
        <p:spPr>
          <a:xfrm>
            <a:off x="269238" y="709917"/>
            <a:ext cx="11653523" cy="2051485"/>
          </a:xfrm>
          <a:prstGeom prst="rect">
            <a:avLst/>
          </a:prstGeom>
          <a:solidFill>
            <a:srgbClr val="324147"/>
          </a:solidFill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bg1"/>
                </a:solidFill>
              </a:rPr>
              <a:t>Problema 2: conseguenza del problema 1  (limite dimensioni di 1 milione di righe)</a:t>
            </a:r>
          </a:p>
          <a:p>
            <a:pPr marL="0" indent="0">
              <a:buNone/>
            </a:pPr>
            <a:r>
              <a:rPr lang="it-IT" sz="2400" dirty="0">
                <a:solidFill>
                  <a:schemeClr val="bg1"/>
                </a:solidFill>
                <a:ea typeface="+mn-ea"/>
                <a:cs typeface="+mn-cs"/>
              </a:rPr>
              <a:t>Se nella tabella della slide precedente devo aggiungere le informaioni sul nome del prodotto aumento di fatto le dimensioni perchè aumenta la </a:t>
            </a:r>
            <a:r>
              <a:rPr lang="it-IT" sz="2400" b="1" dirty="0">
                <a:solidFill>
                  <a:schemeClr val="bg1"/>
                </a:solidFill>
              </a:rPr>
              <a:t>Granularità</a:t>
            </a:r>
            <a:r>
              <a:rPr lang="it-IT" sz="2400" dirty="0">
                <a:solidFill>
                  <a:schemeClr val="bg1"/>
                </a:solidFill>
              </a:rPr>
              <a:t> (Livello di dettaglio della tabella)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Supponiamo </a:t>
            </a:r>
            <a:r>
              <a:rPr lang="it-IT" sz="2400" b="1" dirty="0">
                <a:solidFill>
                  <a:schemeClr val="bg1"/>
                </a:solidFill>
              </a:rPr>
              <a:t>ora di aggiungere la Sottocategoria nel nostro tabellone</a:t>
            </a:r>
            <a:r>
              <a:rPr lang="it-IT" sz="2400" dirty="0">
                <a:solidFill>
                  <a:schemeClr val="bg1"/>
                </a:solidFill>
              </a:rPr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Più granularità più aumentano le </a:t>
            </a:r>
            <a:r>
              <a:rPr lang="it-IT" sz="2400" b="1" dirty="0">
                <a:solidFill>
                  <a:schemeClr val="bg1"/>
                </a:solidFill>
              </a:rPr>
              <a:t>righe</a:t>
            </a:r>
            <a:r>
              <a:rPr lang="it-IT" sz="2400" dirty="0">
                <a:solidFill>
                  <a:schemeClr val="bg1"/>
                </a:solidFill>
              </a:rPr>
              <a:t>  oltre alle </a:t>
            </a:r>
            <a:r>
              <a:rPr lang="it-IT" sz="2400" b="1" dirty="0">
                <a:solidFill>
                  <a:schemeClr val="bg1"/>
                </a:solidFill>
              </a:rPr>
              <a:t>colonne</a:t>
            </a:r>
            <a:r>
              <a:rPr lang="it-IT" sz="2400" dirty="0">
                <a:solidFill>
                  <a:schemeClr val="bg1"/>
                </a:solidFill>
              </a:rPr>
              <a:t> quindi abbiamo un aumento in profondità e in larghezza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Lavorare con 1 singola tabella: Problema 2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45D349-F0E1-4B3A-A0FE-8193B2F95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264" y="3110023"/>
            <a:ext cx="6753469" cy="197315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5672861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6543"/>
            <a:ext cx="11454641" cy="657331"/>
          </a:xfrm>
          <a:prstGeom prst="rect">
            <a:avLst/>
          </a:prstGeom>
          <a:solidFill>
            <a:srgbClr val="324147"/>
          </a:solidFill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Che cosa è un data model?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68375" y="729930"/>
            <a:ext cx="11922761" cy="2051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Usando Power Pivot o Power BI si sfruttano meglio i dati</a:t>
            </a:r>
          </a:p>
          <a:p>
            <a:pPr marL="0" indent="0">
              <a:buNone/>
            </a:pPr>
            <a:endParaRPr lang="it-IT" sz="24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cs typeface="+mn-cs"/>
              </a:rPr>
              <a:t>Non ci sono limiti nella dimensione delle tabelle quindi possiamo definire la granularità a piacimento, anche con una sola tabella (</a:t>
            </a:r>
            <a:r>
              <a:rPr lang="it-IT" sz="2400" b="1" dirty="0">
                <a:solidFill>
                  <a:srgbClr val="FFFF00"/>
                </a:solidFill>
                <a:cs typeface="+mn-cs"/>
              </a:rPr>
              <a:t>Risoluzione del 2 problema del limite di righe </a:t>
            </a:r>
            <a:r>
              <a:rPr lang="it-IT" sz="2400" dirty="0">
                <a:solidFill>
                  <a:schemeClr val="bg1"/>
                </a:solidFill>
                <a:cs typeface="+mn-cs"/>
              </a:rPr>
              <a:t>) ma </a:t>
            </a:r>
            <a:r>
              <a:rPr lang="it-IT" sz="2400" u="sng" dirty="0">
                <a:solidFill>
                  <a:schemeClr val="bg1"/>
                </a:solidFill>
                <a:cs typeface="+mn-cs"/>
              </a:rPr>
              <a:t>non giustifica comunque l’uso di una sola tabella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cs typeface="+mn-cs"/>
              </a:rPr>
              <a:t>Possiamo caricare più tabelle in un modello singolo (</a:t>
            </a:r>
            <a:r>
              <a:rPr lang="it-IT" sz="2400" b="1" dirty="0">
                <a:solidFill>
                  <a:srgbClr val="FFFF00"/>
                </a:solidFill>
                <a:cs typeface="+mn-cs"/>
              </a:rPr>
              <a:t>Risoluzione del 1 problema  dell’espressività</a:t>
            </a:r>
            <a:r>
              <a:rPr lang="it-IT" sz="2400" dirty="0">
                <a:solidFill>
                  <a:schemeClr val="bg1"/>
                </a:solidFill>
                <a:cs typeface="+mn-cs"/>
              </a:rPr>
              <a:t>) perchè:</a:t>
            </a:r>
          </a:p>
          <a:p>
            <a:pPr marL="619643" lvl="2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Costruiamo delle relazioni tra le tabelle</a:t>
            </a:r>
          </a:p>
          <a:p>
            <a:pPr marL="619643" lvl="2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+mj-lt"/>
              </a:rPr>
              <a:t>Possiamo sfruttare la potenza di DAX per interrogare i nostri dati</a:t>
            </a:r>
          </a:p>
          <a:p>
            <a:pPr marL="619643" lvl="2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bg1"/>
              </a:solidFill>
              <a:latin typeface="+mj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cs typeface="+mn-cs"/>
              </a:rPr>
              <a:t>Quello che andiamo a creare con le tabelle e le relazioni e con DAX è un </a:t>
            </a:r>
            <a:r>
              <a:rPr lang="it-IT" sz="2400" b="1" dirty="0">
                <a:solidFill>
                  <a:schemeClr val="bg1"/>
                </a:solidFill>
                <a:cs typeface="+mn-cs"/>
              </a:rPr>
              <a:t>Data Model </a:t>
            </a:r>
            <a:r>
              <a:rPr lang="it-IT" sz="2400" dirty="0">
                <a:solidFill>
                  <a:schemeClr val="bg1"/>
                </a:solidFill>
                <a:cs typeface="+mn-cs"/>
              </a:rPr>
              <a:t>che permette di realizzare le analisi sui dati 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u="sng" dirty="0">
                <a:solidFill>
                  <a:schemeClr val="bg1"/>
                </a:solidFill>
                <a:cs typeface="+mn-cs"/>
              </a:rPr>
              <a:t>Il Data Model la colonna portante di quasi tutte le nostre soluzioni aziendali  di business intelligence e IoT</a:t>
            </a:r>
            <a:r>
              <a:rPr lang="it-IT" sz="2400" dirty="0">
                <a:solidFill>
                  <a:schemeClr val="bg1"/>
                </a:solidFill>
                <a:cs typeface="+mn-cs"/>
              </a:rPr>
              <a:t>. </a:t>
            </a: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42D710F-49EF-0BDE-F41A-E96BA7C9E890}"/>
              </a:ext>
            </a:extLst>
          </p:cNvPr>
          <p:cNvSpPr/>
          <p:nvPr/>
        </p:nvSpPr>
        <p:spPr bwMode="auto">
          <a:xfrm>
            <a:off x="4867275" y="6629398"/>
            <a:ext cx="2314575" cy="228602"/>
          </a:xfrm>
          <a:prstGeom prst="rect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72502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7313CF-7EAE-48BB-90AC-B38724BE7C8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612794"/>
            <a:ext cx="4114800" cy="228602"/>
          </a:xfrm>
        </p:spPr>
        <p:txBody>
          <a:bodyPr/>
          <a:lstStyle/>
          <a:p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© 2019 Microsoft. All rights reserved.</a:t>
            </a:r>
          </a:p>
        </p:txBody>
      </p:sp>
      <p:sp>
        <p:nvSpPr>
          <p:cNvPr id="6" name="Rectangle 5"/>
          <p:cNvSpPr/>
          <p:nvPr/>
        </p:nvSpPr>
        <p:spPr>
          <a:xfrm>
            <a:off x="865" y="487"/>
            <a:ext cx="12190271" cy="6950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 dirty="0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978" y="36543"/>
            <a:ext cx="11119663" cy="657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225"/>
            <a:r>
              <a:rPr lang="it-IT" sz="3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Basi di modellazione</a:t>
            </a:r>
            <a:endParaRPr lang="en-US" sz="36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3C6F0AD-AEC3-44C8-97EA-6A0A52BBD872}"/>
              </a:ext>
            </a:extLst>
          </p:cNvPr>
          <p:cNvSpPr txBox="1">
            <a:spLocks/>
          </p:cNvSpPr>
          <p:nvPr/>
        </p:nvSpPr>
        <p:spPr bwMode="auto">
          <a:xfrm>
            <a:off x="232942" y="729930"/>
            <a:ext cx="11726115" cy="2051485"/>
          </a:xfrm>
          <a:prstGeom prst="rect">
            <a:avLst/>
          </a:prstGeom>
          <a:solidFill>
            <a:srgbClr val="324147"/>
          </a:solidFill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182880" tIns="146304" rIns="182880" bIns="146304" numCol="1" anchor="t" anchorCtr="0" compatLnSpc="1">
            <a:prstTxWarp prst="textNoShape">
              <a:avLst/>
            </a:prstTxWarp>
          </a:bodyPr>
          <a:lstStyle>
            <a:lvl1pPr marL="336145" indent="-336145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3921" kern="1200">
                <a:solidFill>
                  <a:schemeClr val="tx2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marL="572691" indent="-236546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2353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2pPr>
            <a:lvl3pPr marL="784338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sz="1961"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3pPr>
            <a:lvl4pPr marL="1008435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4pPr>
            <a:lvl5pPr marL="1232531" indent="-224097" algn="l" defTabSz="913505" rt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90000"/>
              <a:buFont typeface="Arial" charset="0"/>
              <a:buChar char="•"/>
              <a:defRPr kern="1200">
                <a:solidFill>
                  <a:schemeClr val="tx2"/>
                </a:solidFill>
                <a:latin typeface="+mn-lt"/>
                <a:ea typeface="ＭＳ Ｐゴシック" charset="0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Ora abbiamo scoperto che con Power BI o Power Pivot per Excel possiamo definire un data model che pemette di lavorare nel modo migliore con i dati</a:t>
            </a:r>
          </a:p>
          <a:p>
            <a:pPr marL="0" indent="0">
              <a:buNone/>
            </a:pPr>
            <a:endParaRPr lang="it-IT" sz="24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</a:rPr>
              <a:t>La prossima fase è pensare a come costruire il data model in maniera corretta in quanto </a:t>
            </a:r>
            <a:r>
              <a:rPr lang="it-IT" sz="2400" b="1" dirty="0">
                <a:solidFill>
                  <a:schemeClr val="bg1"/>
                </a:solidFill>
              </a:rPr>
              <a:t>non basta passare ai tool di Power BI e Power Pivot per risolvere i nostri problemi.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FFFF00"/>
                </a:solidFill>
              </a:rPr>
              <a:t>Non possiamo pensare comunque di mettere tutto su una tabella e tra poco vediamo perchè</a:t>
            </a: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it-IT" sz="2400" dirty="0">
              <a:solidFill>
                <a:schemeClr val="tx1"/>
              </a:solidFill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pPr marL="0" indent="0" defTabSz="914400">
              <a:buFont typeface="Arial" charset="0"/>
              <a:buNone/>
            </a:pPr>
            <a:endParaRPr lang="en-US" sz="2400" dirty="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ea typeface="+mn-ea"/>
              <a:cs typeface="+mn-cs"/>
            </a:endParaRPr>
          </a:p>
          <a:p>
            <a:endParaRPr lang="en-US" sz="2400" dirty="0">
              <a:latin typeface="+mn-lt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623F95A-82E5-C04A-A0D8-AD4F3F958F9E}"/>
              </a:ext>
            </a:extLst>
          </p:cNvPr>
          <p:cNvSpPr/>
          <p:nvPr/>
        </p:nvSpPr>
        <p:spPr bwMode="auto">
          <a:xfrm>
            <a:off x="4867275" y="6612794"/>
            <a:ext cx="2314575" cy="228602"/>
          </a:xfrm>
          <a:prstGeom prst="rect">
            <a:avLst/>
          </a:prstGeom>
          <a:solidFill>
            <a:srgbClr val="32414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it-IT" sz="2000" b="1" dirty="0">
              <a:solidFill>
                <a:schemeClr val="bg1"/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61291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STB Conversations 2013">
  <a:themeElements>
    <a:clrScheme name="STB 2013 colors">
      <a:dk1>
        <a:srgbClr val="000000"/>
      </a:dk1>
      <a:lt1>
        <a:srgbClr val="FFFFFF"/>
      </a:lt1>
      <a:dk2>
        <a:srgbClr val="505050"/>
      </a:dk2>
      <a:lt2>
        <a:srgbClr val="D2D2D2"/>
      </a:lt2>
      <a:accent1>
        <a:srgbClr val="0072C6"/>
      </a:accent1>
      <a:accent2>
        <a:srgbClr val="008272"/>
      </a:accent2>
      <a:accent3>
        <a:srgbClr val="68217A"/>
      </a:accent3>
      <a:accent4>
        <a:srgbClr val="DC3C00"/>
      </a:accent4>
      <a:accent5>
        <a:srgbClr val="FF8C00"/>
      </a:accent5>
      <a:accent6>
        <a:srgbClr val="00BCF2"/>
      </a:accent6>
      <a:hlink>
        <a:srgbClr val="505050"/>
      </a:hlink>
      <a:folHlink>
        <a:srgbClr val="505050"/>
      </a:folHlink>
    </a:clrScheme>
    <a:fontScheme name="STB-2013-Segoe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4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000" b="1" dirty="0" smtClean="0">
            <a:solidFill>
              <a:schemeClr val="bg1"/>
            </a:solidFill>
            <a:latin typeface="+mj-lt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noAutofit/>
      </a:bodyPr>
      <a:lstStyle>
        <a:defPPr>
          <a:lnSpc>
            <a:spcPct val="90000"/>
          </a:lnSpc>
          <a:spcAft>
            <a:spcPts val="600"/>
          </a:spcAft>
          <a:defRPr sz="240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0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2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3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4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5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6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7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8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19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2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20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21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22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3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4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5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6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7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8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ppt/theme/themeOverride9.xml><?xml version="1.0" encoding="utf-8"?>
<a:themeOverride xmlns:a="http://schemas.openxmlformats.org/drawingml/2006/main">
  <a:clrScheme name="STB 2013 colors">
    <a:dk1>
      <a:srgbClr val="000000"/>
    </a:dk1>
    <a:lt1>
      <a:srgbClr val="FFFFFF"/>
    </a:lt1>
    <a:dk2>
      <a:srgbClr val="505050"/>
    </a:dk2>
    <a:lt2>
      <a:srgbClr val="D2D2D2"/>
    </a:lt2>
    <a:accent1>
      <a:srgbClr val="0072C6"/>
    </a:accent1>
    <a:accent2>
      <a:srgbClr val="008272"/>
    </a:accent2>
    <a:accent3>
      <a:srgbClr val="68217A"/>
    </a:accent3>
    <a:accent4>
      <a:srgbClr val="DC3C00"/>
    </a:accent4>
    <a:accent5>
      <a:srgbClr val="FF8C00"/>
    </a:accent5>
    <a:accent6>
      <a:srgbClr val="00BCF2"/>
    </a:accent6>
    <a:hlink>
      <a:srgbClr val="505050"/>
    </a:hlink>
    <a:folHlink>
      <a:srgbClr val="50505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23A5CE04A86D479D45405F3105F0D0" ma:contentTypeVersion="9" ma:contentTypeDescription="Create a new document." ma:contentTypeScope="" ma:versionID="3f0f1b299b79ba4cc580cc55d2f681f8">
  <xsd:schema xmlns:xsd="http://www.w3.org/2001/XMLSchema" xmlns:xs="http://www.w3.org/2001/XMLSchema" xmlns:p="http://schemas.microsoft.com/office/2006/metadata/properties" xmlns:ns2="1a92240f-489f-46c8-9630-a1a42f5a7925" targetNamespace="http://schemas.microsoft.com/office/2006/metadata/properties" ma:root="true" ma:fieldsID="cc253ae080edea61b2bff212d612e17d" ns2:_="">
    <xsd:import namespace="1a92240f-489f-46c8-9630-a1a42f5a792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92240f-489f-46c8-9630-a1a42f5a7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CB9C277-C7D3-4B46-B5F5-1BC5F4C792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22FDEC-70ED-4A3A-921C-BA112769415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92240f-489f-46c8-9630-a1a42f5a792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43F0509-9197-4F66-BE77-8B1847B37DE2}">
  <ds:schemaRefs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a92240f-489f-46c8-9630-a1a42f5a7925"/>
    <ds:schemaRef ds:uri="http://purl.org/dc/terms/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3221</Words>
  <Application>Microsoft Office PowerPoint</Application>
  <PresentationFormat>Widescreen</PresentationFormat>
  <Paragraphs>637</Paragraphs>
  <Slides>53</Slides>
  <Notes>50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53</vt:i4>
      </vt:variant>
    </vt:vector>
  </HeadingPairs>
  <TitlesOfParts>
    <vt:vector size="64" baseType="lpstr">
      <vt:lpstr>-apple-system</vt:lpstr>
      <vt:lpstr>Arial</vt:lpstr>
      <vt:lpstr>Calibri</vt:lpstr>
      <vt:lpstr>HelveticaNeue</vt:lpstr>
      <vt:lpstr>Open Sans</vt:lpstr>
      <vt:lpstr>Segoe UI</vt:lpstr>
      <vt:lpstr>Segoe UI Light</vt:lpstr>
      <vt:lpstr>Segoe UI Semibold</vt:lpstr>
      <vt:lpstr>1_STB Conversations 2013</vt:lpstr>
      <vt:lpstr>1_Event Theme 2</vt:lpstr>
      <vt:lpstr>Event Theme 2</vt:lpstr>
      <vt:lpstr>Che cosa è il modello dati e perchè è importante in Power BI.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Il modello dati unisce fatti e dimensioni</vt:lpstr>
      <vt:lpstr>Flat or Denormalized schema  (“Kitchen sink” schema) evitaimolo!!!</vt:lpstr>
      <vt:lpstr>Componenti di un modello di dati – Fact Table ( Tabella dei fatti)</vt:lpstr>
      <vt:lpstr>Componenti di un modello di dati – Dim Table</vt:lpstr>
      <vt:lpstr>Componenti di un modello di dati - Relazioni</vt:lpstr>
      <vt:lpstr>Star Schema</vt:lpstr>
      <vt:lpstr>PowerPoint Presentation</vt:lpstr>
      <vt:lpstr>PowerPoint Presentation</vt:lpstr>
      <vt:lpstr>PowerPoint Presentation</vt:lpstr>
      <vt:lpstr>Snowflake Schema (evitiamolo perchè richiede più attenzioni  !!! Denromalizziamo tutto  in una dimensione)</vt:lpstr>
      <vt:lpstr>Granularità &amp; Fatti multipli</vt:lpstr>
      <vt:lpstr>PowerPoint Presentation</vt:lpstr>
      <vt:lpstr>Quante tabelle dei fatti?</vt:lpstr>
      <vt:lpstr>PowerPoint Presentation</vt:lpstr>
      <vt:lpstr>PowerPoint Presentation</vt:lpstr>
      <vt:lpstr>PowerPoint Presentation</vt:lpstr>
      <vt:lpstr>PowerPoint Presentation</vt:lpstr>
      <vt:lpstr>     Che cosa sono le relazioni in PBI Desktop?</vt:lpstr>
      <vt:lpstr>PowerPoint Presentation</vt:lpstr>
      <vt:lpstr>Cross-Filter</vt:lpstr>
      <vt:lpstr>Cross-Filter</vt:lpstr>
      <vt:lpstr>Cross-Filter</vt:lpstr>
      <vt:lpstr>Bidirezionalità attiva</vt:lpstr>
      <vt:lpstr>Bidirezionalità attiva</vt:lpstr>
      <vt:lpstr>  Cardinalità di una relazioni in PBI Desktop </vt:lpstr>
      <vt:lpstr>  Cardinalità di una relazione in PBI Desktop</vt:lpstr>
      <vt:lpstr>  Cardinalità di una relazione in PBI Desktop</vt:lpstr>
      <vt:lpstr>Bidirezionalità attiva</vt:lpstr>
      <vt:lpstr>Bidirezionalità attiva</vt:lpstr>
      <vt:lpstr>Bidirezionalità attiva</vt:lpstr>
      <vt:lpstr>Bidirezionalità attiva</vt:lpstr>
      <vt:lpstr>Bidirezionalità attiva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2015-04-15T05:50:26Z</dcterms:created>
  <dcterms:modified xsi:type="dcterms:W3CDTF">2023-02-27T21:33:32Z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MyDocuments">
    <vt:bool>true</vt:bool>
  </property>
  <property fmtid="{D5CDD505-2E9C-101B-9397-08002B2CF9AE}" pid="3" name="TaxKeyword">
    <vt:lpwstr/>
  </property>
  <property fmtid="{D5CDD505-2E9C-101B-9397-08002B2CF9AE}" pid="4" name="ContentTypeId">
    <vt:lpwstr>0x0101000923A5CE04A86D479D45405F3105F0D0</vt:lpwstr>
  </property>
  <property fmtid="{D5CDD505-2E9C-101B-9397-08002B2CF9AE}" pid="5" name="TaxCatchAll">
    <vt:lpwstr/>
  </property>
  <property fmtid="{D5CDD505-2E9C-101B-9397-08002B2CF9AE}" pid="6" name="TaxKeywordTaxHTField">
    <vt:lpwstr/>
  </property>
  <property fmtid="{D5CDD505-2E9C-101B-9397-08002B2CF9AE}" pid="7" name="MSIP_Label_074e257c-5848-4582-9a6f-34a182080e71_Enabled">
    <vt:lpwstr>True</vt:lpwstr>
  </property>
  <property fmtid="{D5CDD505-2E9C-101B-9397-08002B2CF9AE}" pid="8" name="MSIP_Label_074e257c-5848-4582-9a6f-34a182080e71_Ref">
    <vt:lpwstr>https://api.informationprotection.azure.com/api/72f988bf-86f1-41af-91ab-2d7cd011db47</vt:lpwstr>
  </property>
  <property fmtid="{D5CDD505-2E9C-101B-9397-08002B2CF9AE}" pid="9" name="MSIP_Label_074e257c-5848-4582-9a6f-34a182080e71_AssignedBy">
    <vt:lpwstr>v-barran@microsoft.com</vt:lpwstr>
  </property>
  <property fmtid="{D5CDD505-2E9C-101B-9397-08002B2CF9AE}" pid="10" name="MSIP_Label_074e257c-5848-4582-9a6f-34a182080e71_DateCreated">
    <vt:lpwstr>2017-02-07T17:23:28.2033098-08:00</vt:lpwstr>
  </property>
  <property fmtid="{D5CDD505-2E9C-101B-9397-08002B2CF9AE}" pid="11" name="MSIP_Label_074e257c-5848-4582-9a6f-34a182080e71_Name">
    <vt:lpwstr>Confidential</vt:lpwstr>
  </property>
  <property fmtid="{D5CDD505-2E9C-101B-9397-08002B2CF9AE}" pid="12" name="MSIP_Label_074e257c-5848-4582-9a6f-34a182080e71_Extended_MSFT_Method">
    <vt:lpwstr>Manual</vt:lpwstr>
  </property>
  <property fmtid="{D5CDD505-2E9C-101B-9397-08002B2CF9AE}" pid="13" name="MSIP_Label_1a19d03a-48bc-4359-8038-5b5f6d5847c3_Enabled">
    <vt:lpwstr>True</vt:lpwstr>
  </property>
  <property fmtid="{D5CDD505-2E9C-101B-9397-08002B2CF9AE}" pid="14" name="MSIP_Label_1a19d03a-48bc-4359-8038-5b5f6d5847c3_Ref">
    <vt:lpwstr>https://api.informationprotection.azure.com/api/72f988bf-86f1-41af-91ab-2d7cd011db47</vt:lpwstr>
  </property>
  <property fmtid="{D5CDD505-2E9C-101B-9397-08002B2CF9AE}" pid="15" name="MSIP_Label_1a19d03a-48bc-4359-8038-5b5f6d5847c3_AssignedBy">
    <vt:lpwstr>v-barran@microsoft.com</vt:lpwstr>
  </property>
  <property fmtid="{D5CDD505-2E9C-101B-9397-08002B2CF9AE}" pid="16" name="MSIP_Label_1a19d03a-48bc-4359-8038-5b5f6d5847c3_DateCreated">
    <vt:lpwstr>2017-02-07T17:23:28.2043107-08:00</vt:lpwstr>
  </property>
  <property fmtid="{D5CDD505-2E9C-101B-9397-08002B2CF9AE}" pid="17" name="MSIP_Label_1a19d03a-48bc-4359-8038-5b5f6d5847c3_Name">
    <vt:lpwstr>Any User (No Protection)</vt:lpwstr>
  </property>
  <property fmtid="{D5CDD505-2E9C-101B-9397-08002B2CF9AE}" pid="18" name="MSIP_Label_1a19d03a-48bc-4359-8038-5b5f6d5847c3_Extended_MSFT_Method">
    <vt:lpwstr>Manual</vt:lpwstr>
  </property>
  <property fmtid="{D5CDD505-2E9C-101B-9397-08002B2CF9AE}" pid="19" name="MSIP_Label_1a19d03a-48bc-4359-8038-5b5f6d5847c3_Parent">
    <vt:lpwstr>074e257c-5848-4582-9a6f-34a182080e71</vt:lpwstr>
  </property>
  <property fmtid="{D5CDD505-2E9C-101B-9397-08002B2CF9AE}" pid="20" name="Sensitivity">
    <vt:lpwstr>Confidential Any User (No Protection)</vt:lpwstr>
  </property>
  <property fmtid="{D5CDD505-2E9C-101B-9397-08002B2CF9AE}" pid="21" name="Order">
    <vt:r8>108200</vt:r8>
  </property>
  <property fmtid="{D5CDD505-2E9C-101B-9397-08002B2CF9AE}" pid="22" name="xd_Signature">
    <vt:bool>false</vt:bool>
  </property>
  <property fmtid="{D5CDD505-2E9C-101B-9397-08002B2CF9AE}" pid="23" name="xd_ProgID">
    <vt:lpwstr/>
  </property>
  <property fmtid="{D5CDD505-2E9C-101B-9397-08002B2CF9AE}" pid="24" name="TemplateUrl">
    <vt:lpwstr/>
  </property>
</Properties>
</file>